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5"/>
    <p:sldMasterId id="2147483689" r:id="rId6"/>
  </p:sldMasterIdLst>
  <p:notesMasterIdLst>
    <p:notesMasterId r:id="rId45"/>
  </p:notesMasterIdLst>
  <p:sldIdLst>
    <p:sldId id="324" r:id="rId7"/>
    <p:sldId id="325" r:id="rId8"/>
    <p:sldId id="326" r:id="rId9"/>
    <p:sldId id="288" r:id="rId10"/>
    <p:sldId id="287" r:id="rId11"/>
    <p:sldId id="284" r:id="rId12"/>
    <p:sldId id="285" r:id="rId13"/>
    <p:sldId id="318" r:id="rId14"/>
    <p:sldId id="290" r:id="rId15"/>
    <p:sldId id="321" r:id="rId16"/>
    <p:sldId id="291" r:id="rId17"/>
    <p:sldId id="293" r:id="rId18"/>
    <p:sldId id="294" r:id="rId19"/>
    <p:sldId id="295" r:id="rId20"/>
    <p:sldId id="297" r:id="rId21"/>
    <p:sldId id="319" r:id="rId22"/>
    <p:sldId id="327" r:id="rId23"/>
    <p:sldId id="299" r:id="rId24"/>
    <p:sldId id="300" r:id="rId25"/>
    <p:sldId id="317" r:id="rId26"/>
    <p:sldId id="301" r:id="rId27"/>
    <p:sldId id="302" r:id="rId28"/>
    <p:sldId id="303" r:id="rId29"/>
    <p:sldId id="304" r:id="rId30"/>
    <p:sldId id="305" r:id="rId31"/>
    <p:sldId id="306" r:id="rId32"/>
    <p:sldId id="315" r:id="rId33"/>
    <p:sldId id="316" r:id="rId34"/>
    <p:sldId id="307" r:id="rId35"/>
    <p:sldId id="328" r:id="rId36"/>
    <p:sldId id="314" r:id="rId37"/>
    <p:sldId id="308" r:id="rId38"/>
    <p:sldId id="309" r:id="rId39"/>
    <p:sldId id="310" r:id="rId40"/>
    <p:sldId id="311" r:id="rId41"/>
    <p:sldId id="312" r:id="rId42"/>
    <p:sldId id="320" r:id="rId43"/>
    <p:sldId id="329" r:id="rId44"/>
  </p:sldIdLst>
  <p:sldSz cx="9144000" cy="6858000" type="screen4x3"/>
  <p:notesSz cx="6954838" cy="9309100"/>
  <p:embeddedFontLst>
    <p:embeddedFont>
      <p:font typeface="Tahoma" panose="020B0604030504040204" pitchFamily="34" charset="0"/>
      <p:regular r:id="rId46"/>
      <p:bold r:id="rId47"/>
    </p:embeddedFont>
    <p:embeddedFont>
      <p:font typeface="Garamond" panose="02020404030301010803" pitchFamily="18" charset="0"/>
      <p:regular r:id="rId48"/>
      <p:bold r:id="rId49"/>
      <p:italic r:id="rId50"/>
    </p:embeddedFont>
    <p:embeddedFont>
      <p:font typeface="B Nazanin" panose="00000400000000000000" pitchFamily="2" charset="-78"/>
      <p:regular r:id="rId51"/>
      <p:bold r:id="rId52"/>
    </p:embeddedFont>
    <p:embeddedFont>
      <p:font typeface="B Zar" panose="00000400000000000000" pitchFamily="2" charset="-78"/>
      <p:regular r:id="rId53"/>
      <p:bold r:id="rId54"/>
    </p:embeddedFont>
    <p:embeddedFont>
      <p:font typeface="Wingdings 3" panose="05040102010807070707" pitchFamily="18" charset="2"/>
      <p:regular r:id="rId55"/>
    </p:embeddedFont>
    <p:embeddedFont>
      <p:font typeface="Trebuchet MS" panose="020B0603020202020204" pitchFamily="34" charset="0"/>
      <p:regular r:id="rId56"/>
      <p:bold r:id="rId57"/>
      <p:italic r:id="rId58"/>
      <p:boldItalic r:id="rId59"/>
    </p:embeddedFont>
    <p:embeddedFont>
      <p:font typeface="Titr" panose="020B0604020202020204" charset="-78"/>
      <p:bold r:id="rId60"/>
    </p:embeddedFont>
    <p:embeddedFont>
      <p:font typeface="Calibri" panose="020F0502020204030204" pitchFamily="34" charset="0"/>
      <p:regular r:id="rId61"/>
      <p:bold r:id="rId62"/>
      <p:italic r:id="rId63"/>
      <p:boldItalic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07" autoAdjust="0"/>
  </p:normalViewPr>
  <p:slideViewPr>
    <p:cSldViewPr>
      <p:cViewPr varScale="1">
        <p:scale>
          <a:sx n="68" d="100"/>
          <a:sy n="68" d="100"/>
        </p:scale>
        <p:origin x="122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font" Target="fonts/font16.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8" Type="http://schemas.openxmlformats.org/officeDocument/2006/relationships/slide" Target="slides/slide2.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9.fntdata"/><Relationship Id="rId62"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76D90E82-34AE-4533-A4E0-1C29DEBC7220}" type="datetimeFigureOut">
              <a:rPr lang="en-US" smtClean="0"/>
              <a:t>5/6/2024</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A92BDD50-3A4A-4BE0-B24C-7AF30839FE5C}" type="slidenum">
              <a:rPr lang="en-US" smtClean="0"/>
              <a:t>‹#›</a:t>
            </a:fld>
            <a:endParaRPr lang="en-US"/>
          </a:p>
        </p:txBody>
      </p:sp>
    </p:spTree>
    <p:extLst>
      <p:ext uri="{BB962C8B-B14F-4D97-AF65-F5344CB8AC3E}">
        <p14:creationId xmlns:p14="http://schemas.microsoft.com/office/powerpoint/2010/main" val="298978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D51E78-91ED-4F01-81B1-9A65CA8D350D}"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996D-FA4B-4900-9002-B9475291DE67}" type="slidenum">
              <a:rPr lang="en-US" smtClean="0"/>
              <a:t>‹#›</a:t>
            </a:fld>
            <a:endParaRPr lang="en-US"/>
          </a:p>
        </p:txBody>
      </p:sp>
    </p:spTree>
    <p:extLst>
      <p:ext uri="{BB962C8B-B14F-4D97-AF65-F5344CB8AC3E}">
        <p14:creationId xmlns:p14="http://schemas.microsoft.com/office/powerpoint/2010/main" val="253871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D51E78-91ED-4F01-81B1-9A65CA8D350D}"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996D-FA4B-4900-9002-B9475291DE67}" type="slidenum">
              <a:rPr lang="en-US" smtClean="0"/>
              <a:t>‹#›</a:t>
            </a:fld>
            <a:endParaRPr lang="en-US"/>
          </a:p>
        </p:txBody>
      </p:sp>
    </p:spTree>
    <p:extLst>
      <p:ext uri="{BB962C8B-B14F-4D97-AF65-F5344CB8AC3E}">
        <p14:creationId xmlns:p14="http://schemas.microsoft.com/office/powerpoint/2010/main" val="2322509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D51E78-91ED-4F01-81B1-9A65CA8D350D}"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996D-FA4B-4900-9002-B9475291DE67}"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72763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D51E78-91ED-4F01-81B1-9A65CA8D350D}"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996D-FA4B-4900-9002-B9475291DE67}" type="slidenum">
              <a:rPr lang="en-US" smtClean="0"/>
              <a:t>‹#›</a:t>
            </a:fld>
            <a:endParaRPr lang="en-US"/>
          </a:p>
        </p:txBody>
      </p:sp>
    </p:spTree>
    <p:extLst>
      <p:ext uri="{BB962C8B-B14F-4D97-AF65-F5344CB8AC3E}">
        <p14:creationId xmlns:p14="http://schemas.microsoft.com/office/powerpoint/2010/main" val="4016508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D51E78-91ED-4F01-81B1-9A65CA8D350D}"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996D-FA4B-4900-9002-B9475291DE67}"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62228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D51E78-91ED-4F01-81B1-9A65CA8D350D}"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996D-FA4B-4900-9002-B9475291DE67}" type="slidenum">
              <a:rPr lang="en-US" smtClean="0"/>
              <a:t>‹#›</a:t>
            </a:fld>
            <a:endParaRPr lang="en-US"/>
          </a:p>
        </p:txBody>
      </p:sp>
    </p:spTree>
    <p:extLst>
      <p:ext uri="{BB962C8B-B14F-4D97-AF65-F5344CB8AC3E}">
        <p14:creationId xmlns:p14="http://schemas.microsoft.com/office/powerpoint/2010/main" val="3965365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D51E78-91ED-4F01-81B1-9A65CA8D350D}"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996D-FA4B-4900-9002-B9475291DE67}" type="slidenum">
              <a:rPr lang="en-US" smtClean="0"/>
              <a:t>‹#›</a:t>
            </a:fld>
            <a:endParaRPr lang="en-US"/>
          </a:p>
        </p:txBody>
      </p:sp>
    </p:spTree>
    <p:extLst>
      <p:ext uri="{BB962C8B-B14F-4D97-AF65-F5344CB8AC3E}">
        <p14:creationId xmlns:p14="http://schemas.microsoft.com/office/powerpoint/2010/main" val="3599286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D51E78-91ED-4F01-81B1-9A65CA8D350D}"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996D-FA4B-4900-9002-B9475291DE67}" type="slidenum">
              <a:rPr lang="en-US" smtClean="0"/>
              <a:t>‹#›</a:t>
            </a:fld>
            <a:endParaRPr lang="en-US"/>
          </a:p>
        </p:txBody>
      </p:sp>
    </p:spTree>
    <p:extLst>
      <p:ext uri="{BB962C8B-B14F-4D97-AF65-F5344CB8AC3E}">
        <p14:creationId xmlns:p14="http://schemas.microsoft.com/office/powerpoint/2010/main" val="2182476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4AD51E78-91ED-4F01-81B1-9A65CA8D350D}" type="datetimeFigureOut">
              <a:rPr lang="en-US" smtClean="0"/>
              <a:t>5/6/2024</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C353996D-FA4B-4900-9002-B9475291DE67}"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8743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D51E78-91ED-4F01-81B1-9A65CA8D350D}"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996D-FA4B-4900-9002-B9475291DE67}" type="slidenum">
              <a:rPr lang="en-US" smtClean="0"/>
              <a:t>‹#›</a:t>
            </a:fld>
            <a:endParaRPr lang="en-US"/>
          </a:p>
        </p:txBody>
      </p:sp>
    </p:spTree>
    <p:extLst>
      <p:ext uri="{BB962C8B-B14F-4D97-AF65-F5344CB8AC3E}">
        <p14:creationId xmlns:p14="http://schemas.microsoft.com/office/powerpoint/2010/main" val="2669052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D51E78-91ED-4F01-81B1-9A65CA8D350D}"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996D-FA4B-4900-9002-B9475291DE67}"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661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D51E78-91ED-4F01-81B1-9A65CA8D350D}"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996D-FA4B-4900-9002-B9475291DE67}" type="slidenum">
              <a:rPr lang="en-US" smtClean="0"/>
              <a:t>‹#›</a:t>
            </a:fld>
            <a:endParaRPr lang="en-US"/>
          </a:p>
        </p:txBody>
      </p:sp>
    </p:spTree>
    <p:extLst>
      <p:ext uri="{BB962C8B-B14F-4D97-AF65-F5344CB8AC3E}">
        <p14:creationId xmlns:p14="http://schemas.microsoft.com/office/powerpoint/2010/main" val="3403727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D51E78-91ED-4F01-81B1-9A65CA8D350D}"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3996D-FA4B-4900-9002-B9475291DE67}" type="slidenum">
              <a:rPr lang="en-US" smtClean="0"/>
              <a:t>‹#›</a:t>
            </a:fld>
            <a:endParaRPr lang="en-US"/>
          </a:p>
        </p:txBody>
      </p:sp>
    </p:spTree>
    <p:extLst>
      <p:ext uri="{BB962C8B-B14F-4D97-AF65-F5344CB8AC3E}">
        <p14:creationId xmlns:p14="http://schemas.microsoft.com/office/powerpoint/2010/main" val="3711806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D51E78-91ED-4F01-81B1-9A65CA8D350D}" type="datetimeFigureOut">
              <a:rPr lang="en-US" smtClean="0"/>
              <a:t>5/6/2024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53996D-FA4B-4900-9002-B9475291DE67}"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0142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D51E78-91ED-4F01-81B1-9A65CA8D350D}" type="datetimeFigureOut">
              <a:rPr lang="en-US" smtClean="0"/>
              <a:t>5/6/2024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53996D-FA4B-4900-9002-B9475291DE67}"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9478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D51E78-91ED-4F01-81B1-9A65CA8D350D}" type="datetimeFigureOut">
              <a:rPr lang="en-US" smtClean="0"/>
              <a:t>5/6/2024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53996D-FA4B-4900-9002-B9475291DE67}" type="slidenum">
              <a:rPr lang="en-US" smtClean="0"/>
              <a:t>‹#›</a:t>
            </a:fld>
            <a:endParaRPr lang="en-US"/>
          </a:p>
        </p:txBody>
      </p:sp>
    </p:spTree>
    <p:extLst>
      <p:ext uri="{BB962C8B-B14F-4D97-AF65-F5344CB8AC3E}">
        <p14:creationId xmlns:p14="http://schemas.microsoft.com/office/powerpoint/2010/main" val="40280901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AD51E78-91ED-4F01-81B1-9A65CA8D350D}"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3996D-FA4B-4900-9002-B9475291DE67}"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1637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AD51E78-91ED-4F01-81B1-9A65CA8D350D}"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3996D-FA4B-4900-9002-B9475291DE67}" type="slidenum">
              <a:rPr lang="en-US" smtClean="0"/>
              <a:t>‹#›</a:t>
            </a:fld>
            <a:endParaRPr lang="en-US"/>
          </a:p>
        </p:txBody>
      </p:sp>
    </p:spTree>
    <p:extLst>
      <p:ext uri="{BB962C8B-B14F-4D97-AF65-F5344CB8AC3E}">
        <p14:creationId xmlns:p14="http://schemas.microsoft.com/office/powerpoint/2010/main" val="2554479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AD51E78-91ED-4F01-81B1-9A65CA8D350D}"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3996D-FA4B-4900-9002-B9475291DE67}" type="slidenum">
              <a:rPr lang="en-US" smtClean="0"/>
              <a:t>‹#›</a:t>
            </a:fld>
            <a:endParaRPr lang="en-US"/>
          </a:p>
        </p:txBody>
      </p:sp>
    </p:spTree>
    <p:extLst>
      <p:ext uri="{BB962C8B-B14F-4D97-AF65-F5344CB8AC3E}">
        <p14:creationId xmlns:p14="http://schemas.microsoft.com/office/powerpoint/2010/main" val="2284813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D51E78-91ED-4F01-81B1-9A65CA8D350D}"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996D-FA4B-4900-9002-B9475291DE67}"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1805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D51E78-91ED-4F01-81B1-9A65CA8D350D}"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996D-FA4B-4900-9002-B9475291DE67}"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9385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D51E78-91ED-4F01-81B1-9A65CA8D350D}"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996D-FA4B-4900-9002-B9475291DE67}" type="slidenum">
              <a:rPr lang="en-US" smtClean="0"/>
              <a:t>‹#›</a:t>
            </a:fld>
            <a:endParaRPr lang="en-US"/>
          </a:p>
        </p:txBody>
      </p:sp>
    </p:spTree>
    <p:extLst>
      <p:ext uri="{BB962C8B-B14F-4D97-AF65-F5344CB8AC3E}">
        <p14:creationId xmlns:p14="http://schemas.microsoft.com/office/powerpoint/2010/main" val="3243165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D51E78-91ED-4F01-81B1-9A65CA8D350D}"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996D-FA4B-4900-9002-B9475291DE67}" type="slidenum">
              <a:rPr lang="en-US" smtClean="0"/>
              <a:t>‹#›</a:t>
            </a:fld>
            <a:endParaRPr lang="en-US"/>
          </a:p>
        </p:txBody>
      </p:sp>
    </p:spTree>
    <p:extLst>
      <p:ext uri="{BB962C8B-B14F-4D97-AF65-F5344CB8AC3E}">
        <p14:creationId xmlns:p14="http://schemas.microsoft.com/office/powerpoint/2010/main" val="19355445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D51E78-91ED-4F01-81B1-9A65CA8D350D}"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996D-FA4B-4900-9002-B9475291DE67}"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4203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D51E78-91ED-4F01-81B1-9A65CA8D350D}"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996D-FA4B-4900-9002-B9475291DE67}"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5511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D51E78-91ED-4F01-81B1-9A65CA8D350D}"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996D-FA4B-4900-9002-B9475291DE67}"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5906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D51E78-91ED-4F01-81B1-9A65CA8D350D}" type="datetimeFigureOut">
              <a:rPr lang="en-US" smtClean="0"/>
              <a:t>5/6/2024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53996D-FA4B-4900-9002-B9475291DE67}"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7486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D51E78-91ED-4F01-81B1-9A65CA8D350D}"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3996D-FA4B-4900-9002-B9475291DE67}" type="slidenum">
              <a:rPr lang="en-US" smtClean="0"/>
              <a:t>‹#›</a:t>
            </a:fld>
            <a:endParaRPr lang="en-US"/>
          </a:p>
        </p:txBody>
      </p:sp>
    </p:spTree>
    <p:extLst>
      <p:ext uri="{BB962C8B-B14F-4D97-AF65-F5344CB8AC3E}">
        <p14:creationId xmlns:p14="http://schemas.microsoft.com/office/powerpoint/2010/main" val="3384453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D51E78-91ED-4F01-81B1-9A65CA8D350D}" type="datetimeFigureOut">
              <a:rPr lang="en-US" smtClean="0"/>
              <a:t>5/6/2024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53996D-FA4B-4900-9002-B9475291DE67}" type="slidenum">
              <a:rPr lang="en-US" smtClean="0"/>
              <a:t>‹#›</a:t>
            </a:fld>
            <a:endParaRPr lang="en-US"/>
          </a:p>
        </p:txBody>
      </p:sp>
    </p:spTree>
    <p:extLst>
      <p:ext uri="{BB962C8B-B14F-4D97-AF65-F5344CB8AC3E}">
        <p14:creationId xmlns:p14="http://schemas.microsoft.com/office/powerpoint/2010/main" val="102482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D51E78-91ED-4F01-81B1-9A65CA8D350D}" type="datetimeFigureOut">
              <a:rPr lang="en-US" smtClean="0"/>
              <a:t>5/6/2024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53996D-FA4B-4900-9002-B9475291DE67}" type="slidenum">
              <a:rPr lang="en-US" smtClean="0"/>
              <a:t>‹#›</a:t>
            </a:fld>
            <a:endParaRPr lang="en-US"/>
          </a:p>
        </p:txBody>
      </p:sp>
    </p:spTree>
    <p:extLst>
      <p:ext uri="{BB962C8B-B14F-4D97-AF65-F5344CB8AC3E}">
        <p14:creationId xmlns:p14="http://schemas.microsoft.com/office/powerpoint/2010/main" val="3070662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D51E78-91ED-4F01-81B1-9A65CA8D350D}" type="datetimeFigureOut">
              <a:rPr lang="en-US" smtClean="0"/>
              <a:t>5/6/2024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53996D-FA4B-4900-9002-B9475291DE67}" type="slidenum">
              <a:rPr lang="en-US" smtClean="0"/>
              <a:t>‹#›</a:t>
            </a:fld>
            <a:endParaRPr lang="en-US"/>
          </a:p>
        </p:txBody>
      </p:sp>
    </p:spTree>
    <p:extLst>
      <p:ext uri="{BB962C8B-B14F-4D97-AF65-F5344CB8AC3E}">
        <p14:creationId xmlns:p14="http://schemas.microsoft.com/office/powerpoint/2010/main" val="75658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D51E78-91ED-4F01-81B1-9A65CA8D350D}"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3996D-FA4B-4900-9002-B9475291DE67}" type="slidenum">
              <a:rPr lang="en-US" smtClean="0"/>
              <a:t>‹#›</a:t>
            </a:fld>
            <a:endParaRPr lang="en-US"/>
          </a:p>
        </p:txBody>
      </p:sp>
    </p:spTree>
    <p:extLst>
      <p:ext uri="{BB962C8B-B14F-4D97-AF65-F5344CB8AC3E}">
        <p14:creationId xmlns:p14="http://schemas.microsoft.com/office/powerpoint/2010/main" val="270180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AD51E78-91ED-4F01-81B1-9A65CA8D350D}" type="datetimeFigureOut">
              <a:rPr lang="en-US" smtClean="0"/>
              <a:t>5/6/2024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53996D-FA4B-4900-9002-B9475291DE67}" type="slidenum">
              <a:rPr lang="en-US" smtClean="0"/>
              <a:t>‹#›</a:t>
            </a:fld>
            <a:endParaRPr lang="en-US"/>
          </a:p>
        </p:txBody>
      </p:sp>
    </p:spTree>
    <p:extLst>
      <p:ext uri="{BB962C8B-B14F-4D97-AF65-F5344CB8AC3E}">
        <p14:creationId xmlns:p14="http://schemas.microsoft.com/office/powerpoint/2010/main" val="972154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3.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D51E78-91ED-4F01-81B1-9A65CA8D350D}" type="datetimeFigureOut">
              <a:rPr lang="en-US" smtClean="0"/>
              <a:t>5/6/2024</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353996D-FA4B-4900-9002-B9475291DE67}" type="slidenum">
              <a:rPr lang="en-US" smtClean="0"/>
              <a:t>‹#›</a:t>
            </a:fld>
            <a:endParaRPr lang="en-US"/>
          </a:p>
        </p:txBody>
      </p:sp>
    </p:spTree>
    <p:extLst>
      <p:ext uri="{BB962C8B-B14F-4D97-AF65-F5344CB8AC3E}">
        <p14:creationId xmlns:p14="http://schemas.microsoft.com/office/powerpoint/2010/main" val="31387001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D51E78-91ED-4F01-81B1-9A65CA8D350D}" type="datetimeFigureOut">
              <a:rPr lang="en-US" smtClean="0"/>
              <a:t>5/6/2024</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53996D-FA4B-4900-9002-B9475291DE67}" type="slidenum">
              <a:rPr lang="en-US" smtClean="0"/>
              <a:t>‹#›</a:t>
            </a:fld>
            <a:endParaRPr lang="en-US"/>
          </a:p>
        </p:txBody>
      </p:sp>
    </p:spTree>
    <p:extLst>
      <p:ext uri="{BB962C8B-B14F-4D97-AF65-F5344CB8AC3E}">
        <p14:creationId xmlns:p14="http://schemas.microsoft.com/office/powerpoint/2010/main" val="283839690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covid 19 powerpointpardweb 2"/>
          <p:cNvSpPr>
            <a:spLocks noChangeAspect="1" noChangeArrowheads="1"/>
          </p:cNvSpPr>
          <p:nvPr/>
        </p:nvSpPr>
        <p:spPr bwMode="auto">
          <a:xfrm>
            <a:off x="155574" y="-144463"/>
            <a:ext cx="4221521" cy="42215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عکس بسم الله الرحمن الرحیم برای پاورپوینت"/>
          <p:cNvSpPr>
            <a:spLocks noChangeAspect="1" noChangeArrowheads="1"/>
          </p:cNvSpPr>
          <p:nvPr/>
        </p:nvSpPr>
        <p:spPr bwMode="auto">
          <a:xfrm>
            <a:off x="155574" y="-144463"/>
            <a:ext cx="6792689" cy="67927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عکس بسم الله الرحمن الرحیم رنگارنگ"/>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8" y="-4386"/>
            <a:ext cx="9149848" cy="6862386"/>
          </a:xfrm>
          <a:prstGeom prst="rect">
            <a:avLst/>
          </a:prstGeom>
        </p:spPr>
      </p:pic>
    </p:spTree>
    <p:extLst>
      <p:ext uri="{BB962C8B-B14F-4D97-AF65-F5344CB8AC3E}">
        <p14:creationId xmlns:p14="http://schemas.microsoft.com/office/powerpoint/2010/main" val="2624513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8A104-5B60-4868-850A-FE6DF79B39CD}"/>
              </a:ext>
            </a:extLst>
          </p:cNvPr>
          <p:cNvSpPr>
            <a:spLocks noGrp="1"/>
          </p:cNvSpPr>
          <p:nvPr>
            <p:ph type="title"/>
          </p:nvPr>
        </p:nvSpPr>
        <p:spPr>
          <a:xfrm>
            <a:off x="611560" y="-1899592"/>
            <a:ext cx="8136904" cy="6768752"/>
          </a:xfrm>
        </p:spPr>
        <p:txBody>
          <a:bodyPr/>
          <a:lstStyle/>
          <a:p>
            <a:pPr algn="r"/>
            <a:r>
              <a:rPr lang="fa-IR" dirty="0">
                <a:solidFill>
                  <a:srgbClr val="FF0000"/>
                </a:solidFill>
              </a:rPr>
              <a:t>شیوه نامه اجرایی:</a:t>
            </a:r>
            <a:r>
              <a:rPr lang="en-US" dirty="0">
                <a:solidFill>
                  <a:srgbClr val="FF0000"/>
                </a:solidFill>
              </a:rPr>
              <a:t/>
            </a:r>
            <a:br>
              <a:rPr lang="en-US" dirty="0">
                <a:solidFill>
                  <a:srgbClr val="FF0000"/>
                </a:solidFill>
              </a:rPr>
            </a:br>
            <a:endParaRPr lang="en-US" dirty="0"/>
          </a:p>
        </p:txBody>
      </p:sp>
      <p:sp>
        <p:nvSpPr>
          <p:cNvPr id="3" name="Rectangle 2">
            <a:extLst>
              <a:ext uri="{FF2B5EF4-FFF2-40B4-BE49-F238E27FC236}">
                <a16:creationId xmlns:a16="http://schemas.microsoft.com/office/drawing/2014/main" id="{44410D2D-F2F3-40EF-B2A2-F0135E8854AE}"/>
              </a:ext>
            </a:extLst>
          </p:cNvPr>
          <p:cNvSpPr/>
          <p:nvPr/>
        </p:nvSpPr>
        <p:spPr>
          <a:xfrm>
            <a:off x="856184" y="404664"/>
            <a:ext cx="7920880" cy="4939814"/>
          </a:xfrm>
          <a:prstGeom prst="rect">
            <a:avLst/>
          </a:prstGeom>
        </p:spPr>
        <p:txBody>
          <a:bodyPr wrap="square">
            <a:spAutoFit/>
          </a:bodyPr>
          <a:lstStyle/>
          <a:p>
            <a:pPr marL="241300" marR="0" algn="just" rtl="1">
              <a:spcBef>
                <a:spcPts val="2640"/>
              </a:spcBef>
              <a:spcAft>
                <a:spcPts val="0"/>
              </a:spcAft>
            </a:pPr>
            <a:r>
              <a:rPr lang="fa-IR" sz="2800" b="1"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شیوه نامه اجرایی:</a:t>
            </a:r>
          </a:p>
          <a:p>
            <a:pPr marL="241300" marR="0" algn="just" rtl="1">
              <a:spcBef>
                <a:spcPts val="2640"/>
              </a:spcBef>
              <a:spcAft>
                <a:spcPts val="0"/>
              </a:spcAft>
            </a:pPr>
            <a:r>
              <a:rPr lang="ar-SA" sz="2800" b="1"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ﺩﺭﺧﻮﺍﺳﺖ</a:t>
            </a:r>
            <a:r>
              <a:rPr lang="ar-SA" sz="2800" b="1" spc="-20"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ﻣﺪﺭﺱِ ﺩﺭﺱ</a:t>
            </a:r>
            <a:r>
              <a:rPr lang="ar-SA" sz="2800" b="1" spc="-10"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ﺟﻬﺖ</a:t>
            </a:r>
            <a:r>
              <a:rPr lang="ar-SA" sz="2800" b="1" spc="-10"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ﺗﻐﻴﻴﺮ</a:t>
            </a:r>
            <a:r>
              <a:rPr lang="ar-SA" sz="2800" b="1" spc="-10"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ﻧﻤﺮﻩﻱ</a:t>
            </a:r>
            <a:r>
              <a:rPr lang="ar-SA" sz="2800" b="1" spc="-15"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ﺛﺒﺖ</a:t>
            </a:r>
            <a:r>
              <a:rPr lang="ar-SA" sz="2800" b="1" spc="-15"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ﻭ</a:t>
            </a:r>
            <a:r>
              <a:rPr lang="ar-SA" sz="2800" b="1" spc="-15"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ﻧﻬﺎﻳﻲ</a:t>
            </a:r>
            <a:r>
              <a:rPr lang="ar-SA" sz="2800" b="1" spc="-10"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ﺷﺪﻩ،</a:t>
            </a:r>
            <a:r>
              <a:rPr lang="ar-SA" sz="2800" b="1" spc="-10"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ﺑﺎ</a:t>
            </a:r>
            <a:r>
              <a:rPr lang="ar-SA" sz="2800" b="1" spc="-10"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ﺗﻜﻤﻴﻞ</a:t>
            </a:r>
            <a:r>
              <a:rPr lang="ar-SA" sz="2800" b="1" spc="-10"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ﻓﺮﻡ</a:t>
            </a:r>
            <a:r>
              <a:rPr lang="ar-SA" sz="2800" b="1" spc="-15"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ﺍﺻﻼﺡ</a:t>
            </a:r>
            <a:r>
              <a:rPr lang="ar-SA" sz="2800" b="1" spc="-25"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ﻧﻤﺮﻩ</a:t>
            </a:r>
            <a:r>
              <a:rPr lang="ar-SA" sz="2800" b="1" spc="-25"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ﻭ</a:t>
            </a:r>
            <a:r>
              <a:rPr lang="ar-SA" sz="2800" b="1" spc="-300"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ﺩﺭﺝ</a:t>
            </a:r>
            <a:r>
              <a:rPr lang="ar-SA" sz="2800" b="1" spc="-25"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ﺩﻻﻳﻞ</a:t>
            </a:r>
            <a:r>
              <a:rPr lang="fa-IR" sz="2800" b="1"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spc="-30"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ﺍﺷﺘﺒﺎﻩ</a:t>
            </a:r>
            <a:r>
              <a:rPr lang="ar-SA" sz="2800" b="1" spc="-20"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ﺻﻮﺭﺕ</a:t>
            </a:r>
            <a:r>
              <a:rPr lang="ar-SA" sz="2800" b="1" spc="-25"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ﭘﺬﻳﺮﻓﺘﻪ</a:t>
            </a:r>
            <a:r>
              <a:rPr lang="ar-SA" sz="2800" b="1" spc="-20"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ﺩﺭ</a:t>
            </a:r>
            <a:r>
              <a:rPr lang="ar-SA" sz="2800" b="1" spc="-40"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ﺛﺒﺖ</a:t>
            </a:r>
            <a:r>
              <a:rPr lang="ar-SA" sz="2800" b="1" spc="-35"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ﻧﻤﺮﻩ،</a:t>
            </a:r>
            <a:r>
              <a:rPr lang="ar-SA" sz="2800" b="1" spc="-40"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ﭘﺲ</a:t>
            </a:r>
            <a:r>
              <a:rPr lang="ar-SA" sz="2800" b="1" spc="-40"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ﺍﺯ</a:t>
            </a:r>
            <a:r>
              <a:rPr lang="ar-SA" sz="2800" b="1" spc="-40"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ﻣﻮﺍﻓﻘﺖ</a:t>
            </a:r>
            <a:r>
              <a:rPr lang="ar-SA" sz="2800" b="1" spc="-30"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ﺷﻮﺭﺍﻱ</a:t>
            </a:r>
            <a:r>
              <a:rPr lang="ar-SA" sz="2800" b="1" spc="-40"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ﺁﻣﻮﺯﺷﻲ</a:t>
            </a:r>
            <a:r>
              <a:rPr lang="ar-SA" sz="2800" b="1" spc="-40"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ﻭﺍﺣﺪ،</a:t>
            </a:r>
            <a:r>
              <a:rPr lang="ar-SA" sz="2800" b="1" spc="-35"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ﺗﻮﺳﻂ</a:t>
            </a:r>
            <a:r>
              <a:rPr lang="ar-SA" sz="2800" b="1" spc="-40"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ﻣﻌﺎﻭﻧﺖ</a:t>
            </a:r>
            <a:r>
              <a:rPr lang="ar-SA" sz="2800" b="1" spc="-40"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ﺁﻣﻮﺯﺷﻲ</a:t>
            </a:r>
            <a:r>
              <a:rPr lang="ar-SA" sz="2800" b="1" spc="-300"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ﺩﺍﻧﺸﮕﺎﻩ</a:t>
            </a:r>
            <a:r>
              <a:rPr lang="ar-SA" sz="2800" b="1" spc="-40"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ﺑﺮﺭﺳﻲ ﻣﻲﺷﻮﺩ.</a:t>
            </a:r>
            <a:r>
              <a:rPr lang="ar-SA" sz="2800" b="1" spc="-300"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endParaRPr lang="fa-IR" sz="2800" b="1" spc="-300" dirty="0">
              <a:solidFill>
                <a:srgbClr val="FF0000"/>
              </a:solidFill>
              <a:latin typeface="Arial" panose="020B0604020202020204" pitchFamily="34" charset="0"/>
              <a:ea typeface="Times New Roman" panose="02020603050405020304" pitchFamily="18" charset="0"/>
              <a:cs typeface="B Nazanin" panose="00000400000000000000" pitchFamily="2" charset="-78"/>
            </a:endParaRPr>
          </a:p>
          <a:p>
            <a:pPr marL="241935" marR="0" algn="just" rtl="1">
              <a:spcBef>
                <a:spcPts val="810"/>
              </a:spcBef>
              <a:spcAft>
                <a:spcPts val="0"/>
              </a:spcAft>
            </a:pPr>
            <a:r>
              <a:rPr lang="ar-SA" sz="2800" b="1"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ﺗﺒﺼﺮﻩ</a:t>
            </a:r>
            <a:r>
              <a:rPr lang="ar-SA" sz="2800" b="1" spc="-300"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fa-IR" sz="2800"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1: </a:t>
            </a:r>
            <a:r>
              <a:rPr lang="ar-SA" sz="2800" b="1"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ﺩﺭ</a:t>
            </a:r>
            <a:r>
              <a:rPr lang="ar-SA" sz="2800" b="1" spc="-35"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ﺻﻮﺭﺕ</a:t>
            </a:r>
            <a:r>
              <a:rPr lang="ar-SA" sz="2800" b="1" spc="-35"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ﺗﺎﻳﻴﺪ</a:t>
            </a:r>
            <a:r>
              <a:rPr lang="ar-SA" sz="2800" b="1" spc="-300"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ﺗﻐﻴﻴﺮ</a:t>
            </a:r>
            <a:r>
              <a:rPr lang="ar-SA" sz="2800" b="1" spc="-35"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ﻧﻤﺮﻩ</a:t>
            </a:r>
            <a:r>
              <a:rPr lang="ar-SA" sz="2800" b="1" spc="-35"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ﻧﻬﺎﻳﻲ</a:t>
            </a:r>
            <a:r>
              <a:rPr lang="ar-SA" sz="2800" b="1" spc="-35"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ﺷﺪﻩ</a:t>
            </a:r>
            <a:r>
              <a:rPr lang="ar-SA" sz="2800" b="1" spc="-35"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ﺗﻮﺳﻂ</a:t>
            </a:r>
            <a:r>
              <a:rPr lang="ar-SA" sz="2800" b="1" spc="-50"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ﻣﻌﺎﻭﻧﺖ</a:t>
            </a:r>
            <a:r>
              <a:rPr lang="ar-SA" sz="2800" b="1" spc="-50"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ﺁﻣﻮﺯﺷﻲ</a:t>
            </a:r>
            <a:r>
              <a:rPr lang="ar-SA" sz="2800" b="1" spc="-40"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ﺩﺍﻧﺸﮕﺎﻩ،</a:t>
            </a:r>
            <a:r>
              <a:rPr lang="ar-SA" sz="2800" b="1" spc="-50"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ﻣـﺪﺭﺱ</a:t>
            </a:r>
            <a:r>
              <a:rPr lang="ar-SA" sz="2800" b="1" spc="-55"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ﻣﺘﻘﺎﺿـﻲ،</a:t>
            </a:r>
            <a:r>
              <a:rPr lang="ar-SA" sz="2800" b="1" spc="-55"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ﻣﺸـﻤﻮﻝ</a:t>
            </a:r>
            <a:r>
              <a:rPr lang="ar-SA" sz="2800" b="1" spc="-45"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ﻣﻨﻔﻲ</a:t>
            </a:r>
            <a:r>
              <a:rPr lang="ar-SA" sz="2800" b="1" spc="-30"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ﺁﻣﻮﺯﺷﻲ</a:t>
            </a:r>
            <a:r>
              <a:rPr lang="ar-SA" sz="2800" b="1" spc="-45"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ﺧﻮﺍﻫﺪ</a:t>
            </a:r>
            <a:r>
              <a:rPr lang="ar-SA" sz="2800" b="1" spc="-40"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r>
              <a:rPr lang="ar-SA" sz="2800" b="1" dirty="0">
                <a:solidFill>
                  <a:srgbClr val="FF0000"/>
                </a:solidFill>
                <a:latin typeface="Arial" panose="020B0604020202020204" pitchFamily="34" charset="0"/>
                <a:ea typeface="Times New Roman" panose="02020603050405020304" pitchFamily="18" charset="0"/>
                <a:cs typeface="B Nazanin" panose="00000400000000000000" pitchFamily="2" charset="-78"/>
              </a:rPr>
              <a:t>ﺷﺪ.</a:t>
            </a:r>
            <a:r>
              <a:rPr lang="ar-SA" sz="2800" b="1" spc="-300" dirty="0">
                <a:solidFill>
                  <a:srgbClr val="FF0000"/>
                </a:solidFill>
                <a:latin typeface="Arial" panose="020B0604020202020204" pitchFamily="34" charset="0"/>
                <a:ea typeface="Times New Roman" panose="02020603050405020304" pitchFamily="18" charset="0"/>
                <a:cs typeface="B Nazanin" panose="00000400000000000000" pitchFamily="2" charset="-78"/>
              </a:rPr>
              <a:t> </a:t>
            </a:r>
            <a:endParaRPr lang="fa-IR" sz="2800" b="1" spc="-300" dirty="0">
              <a:solidFill>
                <a:srgbClr val="FF0000"/>
              </a:solidFill>
              <a:latin typeface="Arial" panose="020B0604020202020204" pitchFamily="34" charset="0"/>
              <a:ea typeface="Times New Roman" panose="02020603050405020304" pitchFamily="18" charset="0"/>
              <a:cs typeface="B Nazanin" panose="00000400000000000000" pitchFamily="2" charset="-78"/>
            </a:endParaRPr>
          </a:p>
          <a:p>
            <a:pPr marL="241935" marR="0" algn="just" rtl="1">
              <a:spcBef>
                <a:spcPts val="810"/>
              </a:spcBef>
              <a:spcAft>
                <a:spcPts val="0"/>
              </a:spcAft>
            </a:pPr>
            <a:r>
              <a:rPr lang="fa-IR" sz="2800" b="1" spc="-300" dirty="0" smtClean="0">
                <a:solidFill>
                  <a:srgbClr val="FF0000"/>
                </a:solidFill>
                <a:latin typeface="Arial" panose="020B0604020202020204" pitchFamily="34" charset="0"/>
                <a:ea typeface="Times New Roman" panose="02020603050405020304" pitchFamily="18" charset="0"/>
                <a:cs typeface="B Nazanin" panose="00000400000000000000" pitchFamily="2" charset="-78"/>
              </a:rPr>
              <a:t>تبصره</a:t>
            </a:r>
            <a:r>
              <a:rPr lang="en-US" sz="2800"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۲</a:t>
            </a:r>
            <a:r>
              <a:rPr lang="en-US" sz="2800" b="1" spc="-300"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a:t>
            </a:r>
            <a:r>
              <a:rPr lang="fa-IR" sz="2800" b="1" spc="-300"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a:t>
            </a:r>
            <a:r>
              <a:rPr lang="ar-SA" sz="2800" b="1" dirty="0" smtClean="0">
                <a:solidFill>
                  <a:srgbClr val="FF0000"/>
                </a:solidFill>
                <a:ea typeface="Times New Roman" panose="02020603050405020304" pitchFamily="18" charset="0"/>
                <a:cs typeface="B Nazanin" panose="00000400000000000000" pitchFamily="2" charset="-78"/>
              </a:rPr>
              <a:t>ﺩﺭﺧﻮﺍﺳﺖ</a:t>
            </a:r>
            <a:r>
              <a:rPr lang="ar-SA" sz="2800" b="1" spc="-45" dirty="0" smtClean="0">
                <a:solidFill>
                  <a:srgbClr val="FF0000"/>
                </a:solidFill>
                <a:ea typeface="Times New Roman" panose="02020603050405020304" pitchFamily="18" charset="0"/>
                <a:cs typeface="B Nazanin" panose="00000400000000000000" pitchFamily="2" charset="-78"/>
              </a:rPr>
              <a:t> </a:t>
            </a:r>
            <a:r>
              <a:rPr lang="ar-SA" sz="2800" b="1" dirty="0">
                <a:solidFill>
                  <a:srgbClr val="FF0000"/>
                </a:solidFill>
                <a:ea typeface="Times New Roman" panose="02020603050405020304" pitchFamily="18" charset="0"/>
                <a:cs typeface="B Nazanin" panose="00000400000000000000" pitchFamily="2" charset="-78"/>
              </a:rPr>
              <a:t>ﺗﻐﻴﻴﺮ</a:t>
            </a:r>
            <a:r>
              <a:rPr lang="ar-SA" sz="2800" b="1" spc="-45" dirty="0">
                <a:solidFill>
                  <a:srgbClr val="FF0000"/>
                </a:solidFill>
                <a:ea typeface="Times New Roman" panose="02020603050405020304" pitchFamily="18" charset="0"/>
                <a:cs typeface="B Nazanin" panose="00000400000000000000" pitchFamily="2" charset="-78"/>
              </a:rPr>
              <a:t> </a:t>
            </a:r>
            <a:r>
              <a:rPr lang="ar-SA" sz="2800" b="1" dirty="0">
                <a:solidFill>
                  <a:srgbClr val="FF0000"/>
                </a:solidFill>
                <a:ea typeface="Times New Roman" panose="02020603050405020304" pitchFamily="18" charset="0"/>
                <a:cs typeface="B Nazanin" panose="00000400000000000000" pitchFamily="2" charset="-78"/>
              </a:rPr>
              <a:t>ﻧﻤﺮﻩ،</a:t>
            </a:r>
            <a:r>
              <a:rPr lang="ar-SA" sz="2800" b="1" spc="-20" dirty="0">
                <a:solidFill>
                  <a:srgbClr val="FF0000"/>
                </a:solidFill>
                <a:ea typeface="Times New Roman" panose="02020603050405020304" pitchFamily="18" charset="0"/>
                <a:cs typeface="B Nazanin" panose="00000400000000000000" pitchFamily="2" charset="-78"/>
              </a:rPr>
              <a:t> </a:t>
            </a:r>
            <a:r>
              <a:rPr lang="ar-SA" sz="2800" b="1" dirty="0">
                <a:solidFill>
                  <a:srgbClr val="FF0000"/>
                </a:solidFill>
                <a:ea typeface="Times New Roman" panose="02020603050405020304" pitchFamily="18" charset="0"/>
                <a:cs typeface="B Nazanin" panose="00000400000000000000" pitchFamily="2" charset="-78"/>
              </a:rPr>
              <a:t>ﺣﺪﺍﻛﺜﺮ</a:t>
            </a:r>
            <a:r>
              <a:rPr lang="ar-SA" sz="2800" b="1" spc="-45" dirty="0">
                <a:solidFill>
                  <a:srgbClr val="FF0000"/>
                </a:solidFill>
                <a:ea typeface="Times New Roman" panose="02020603050405020304" pitchFamily="18" charset="0"/>
                <a:cs typeface="B Nazanin" panose="00000400000000000000" pitchFamily="2" charset="-78"/>
              </a:rPr>
              <a:t> </a:t>
            </a:r>
            <a:r>
              <a:rPr lang="ar-SA" sz="2800" b="1" dirty="0">
                <a:solidFill>
                  <a:srgbClr val="FF0000"/>
                </a:solidFill>
                <a:ea typeface="Times New Roman" panose="02020603050405020304" pitchFamily="18" charset="0"/>
                <a:cs typeface="B Nazanin" panose="00000400000000000000" pitchFamily="2" charset="-78"/>
              </a:rPr>
              <a:t>ﺗﺎ</a:t>
            </a:r>
            <a:r>
              <a:rPr lang="ar-SA" sz="2800" b="1" spc="-35" dirty="0">
                <a:solidFill>
                  <a:srgbClr val="FF0000"/>
                </a:solidFill>
                <a:ea typeface="Times New Roman" panose="02020603050405020304" pitchFamily="18" charset="0"/>
                <a:cs typeface="B Nazanin" panose="00000400000000000000" pitchFamily="2" charset="-78"/>
              </a:rPr>
              <a:t> </a:t>
            </a:r>
            <a:r>
              <a:rPr lang="ar-SA" sz="2800" b="1" dirty="0">
                <a:solidFill>
                  <a:srgbClr val="FF0000"/>
                </a:solidFill>
                <a:ea typeface="Times New Roman" panose="02020603050405020304" pitchFamily="18" charset="0"/>
                <a:cs typeface="B Nazanin" panose="00000400000000000000" pitchFamily="2" charset="-78"/>
              </a:rPr>
              <a:t>ﻳﻚ</a:t>
            </a:r>
            <a:r>
              <a:rPr lang="ar-SA" sz="2800" b="1" spc="-25" dirty="0">
                <a:solidFill>
                  <a:srgbClr val="FF0000"/>
                </a:solidFill>
                <a:ea typeface="Times New Roman" panose="02020603050405020304" pitchFamily="18" charset="0"/>
                <a:cs typeface="B Nazanin" panose="00000400000000000000" pitchFamily="2" charset="-78"/>
              </a:rPr>
              <a:t> </a:t>
            </a:r>
            <a:r>
              <a:rPr lang="ar-SA" sz="2800" b="1" dirty="0">
                <a:solidFill>
                  <a:srgbClr val="FF0000"/>
                </a:solidFill>
                <a:ea typeface="Times New Roman" panose="02020603050405020304" pitchFamily="18" charset="0"/>
                <a:cs typeface="B Nazanin" panose="00000400000000000000" pitchFamily="2" charset="-78"/>
              </a:rPr>
              <a:t>ﻣﺎﻩ</a:t>
            </a:r>
            <a:r>
              <a:rPr lang="ar-SA" sz="2800" b="1" spc="-40" dirty="0">
                <a:solidFill>
                  <a:srgbClr val="FF0000"/>
                </a:solidFill>
                <a:ea typeface="Times New Roman" panose="02020603050405020304" pitchFamily="18" charset="0"/>
                <a:cs typeface="B Nazanin" panose="00000400000000000000" pitchFamily="2" charset="-78"/>
              </a:rPr>
              <a:t> </a:t>
            </a:r>
            <a:r>
              <a:rPr lang="ar-SA" sz="2800" b="1" dirty="0">
                <a:solidFill>
                  <a:srgbClr val="FF0000"/>
                </a:solidFill>
                <a:ea typeface="Times New Roman" panose="02020603050405020304" pitchFamily="18" charset="0"/>
                <a:cs typeface="B Nazanin" panose="00000400000000000000" pitchFamily="2" charset="-78"/>
              </a:rPr>
              <a:t>ﭘﺲ</a:t>
            </a:r>
            <a:r>
              <a:rPr lang="ar-SA" sz="2800" b="1" spc="-40" dirty="0">
                <a:solidFill>
                  <a:srgbClr val="FF0000"/>
                </a:solidFill>
                <a:ea typeface="Times New Roman" panose="02020603050405020304" pitchFamily="18" charset="0"/>
                <a:cs typeface="B Nazanin" panose="00000400000000000000" pitchFamily="2" charset="-78"/>
              </a:rPr>
              <a:t> </a:t>
            </a:r>
            <a:r>
              <a:rPr lang="ar-SA" sz="2800" b="1" dirty="0">
                <a:solidFill>
                  <a:srgbClr val="FF0000"/>
                </a:solidFill>
                <a:ea typeface="Times New Roman" panose="02020603050405020304" pitchFamily="18" charset="0"/>
                <a:cs typeface="B Nazanin" panose="00000400000000000000" pitchFamily="2" charset="-78"/>
              </a:rPr>
              <a:t>ﺍﺯ</a:t>
            </a:r>
            <a:r>
              <a:rPr lang="ar-SA" sz="2800" b="1" spc="-40" dirty="0">
                <a:solidFill>
                  <a:srgbClr val="FF0000"/>
                </a:solidFill>
                <a:ea typeface="Times New Roman" panose="02020603050405020304" pitchFamily="18" charset="0"/>
                <a:cs typeface="B Nazanin" panose="00000400000000000000" pitchFamily="2" charset="-78"/>
              </a:rPr>
              <a:t> </a:t>
            </a:r>
            <a:r>
              <a:rPr lang="ar-SA" sz="2800" b="1" dirty="0">
                <a:solidFill>
                  <a:srgbClr val="FF0000"/>
                </a:solidFill>
                <a:ea typeface="Times New Roman" panose="02020603050405020304" pitchFamily="18" charset="0"/>
                <a:cs typeface="B Nazanin" panose="00000400000000000000" pitchFamily="2" charset="-78"/>
              </a:rPr>
              <a:t>ﺍﻋﻼﻡ</a:t>
            </a:r>
            <a:r>
              <a:rPr lang="ar-SA" sz="2800" b="1" spc="-35" dirty="0">
                <a:solidFill>
                  <a:srgbClr val="FF0000"/>
                </a:solidFill>
                <a:ea typeface="Times New Roman" panose="02020603050405020304" pitchFamily="18" charset="0"/>
                <a:cs typeface="B Nazanin" panose="00000400000000000000" pitchFamily="2" charset="-78"/>
              </a:rPr>
              <a:t> </a:t>
            </a:r>
            <a:r>
              <a:rPr lang="ar-SA" sz="2800" b="1" dirty="0">
                <a:solidFill>
                  <a:srgbClr val="FF0000"/>
                </a:solidFill>
                <a:ea typeface="Times New Roman" panose="02020603050405020304" pitchFamily="18" charset="0"/>
                <a:cs typeface="B Nazanin" panose="00000400000000000000" pitchFamily="2" charset="-78"/>
              </a:rPr>
              <a:t>ﻧﻤﺮﻩ</a:t>
            </a:r>
            <a:r>
              <a:rPr lang="ar-SA" sz="2800" b="1" spc="-25" dirty="0">
                <a:solidFill>
                  <a:srgbClr val="FF0000"/>
                </a:solidFill>
                <a:ea typeface="Times New Roman" panose="02020603050405020304" pitchFamily="18" charset="0"/>
                <a:cs typeface="B Nazanin" panose="00000400000000000000" pitchFamily="2" charset="-78"/>
              </a:rPr>
              <a:t> </a:t>
            </a:r>
            <a:r>
              <a:rPr lang="ar-SA" sz="2800" b="1" dirty="0">
                <a:solidFill>
                  <a:srgbClr val="FF0000"/>
                </a:solidFill>
                <a:ea typeface="Times New Roman" panose="02020603050405020304" pitchFamily="18" charset="0"/>
                <a:cs typeface="B Nazanin" panose="00000400000000000000" pitchFamily="2" charset="-78"/>
              </a:rPr>
              <a:t>ﺑﻪ</a:t>
            </a:r>
            <a:r>
              <a:rPr lang="ar-SA" sz="2800" b="1" spc="-50" dirty="0">
                <a:solidFill>
                  <a:srgbClr val="FF0000"/>
                </a:solidFill>
                <a:ea typeface="Times New Roman" panose="02020603050405020304" pitchFamily="18" charset="0"/>
                <a:cs typeface="B Nazanin" panose="00000400000000000000" pitchFamily="2" charset="-78"/>
              </a:rPr>
              <a:t> </a:t>
            </a:r>
            <a:r>
              <a:rPr lang="ar-SA" sz="2800" b="1" dirty="0">
                <a:solidFill>
                  <a:srgbClr val="FF0000"/>
                </a:solidFill>
                <a:ea typeface="Times New Roman" panose="02020603050405020304" pitchFamily="18" charset="0"/>
                <a:cs typeface="B Nazanin" panose="00000400000000000000" pitchFamily="2" charset="-78"/>
              </a:rPr>
              <a:t>ﺁﻣﻮﺯﺵ</a:t>
            </a:r>
            <a:r>
              <a:rPr lang="ar-SA" sz="2800" b="1" spc="-30" dirty="0">
                <a:solidFill>
                  <a:srgbClr val="FF0000"/>
                </a:solidFill>
                <a:ea typeface="Times New Roman" panose="02020603050405020304" pitchFamily="18" charset="0"/>
                <a:cs typeface="B Nazanin" panose="00000400000000000000" pitchFamily="2" charset="-78"/>
              </a:rPr>
              <a:t> </a:t>
            </a:r>
            <a:r>
              <a:rPr lang="ar-SA" sz="2800" b="1" dirty="0">
                <a:solidFill>
                  <a:srgbClr val="FF0000"/>
                </a:solidFill>
                <a:ea typeface="Times New Roman" panose="02020603050405020304" pitchFamily="18" charset="0"/>
                <a:cs typeface="B Nazanin" panose="00000400000000000000" pitchFamily="2" charset="-78"/>
              </a:rPr>
              <a:t>ﺩﺍﻧﺸﮕﺎﻩ،</a:t>
            </a:r>
            <a:r>
              <a:rPr lang="ar-SA" sz="2800" b="1" spc="-25" dirty="0">
                <a:solidFill>
                  <a:srgbClr val="FF0000"/>
                </a:solidFill>
                <a:ea typeface="Times New Roman" panose="02020603050405020304" pitchFamily="18" charset="0"/>
                <a:cs typeface="B Nazanin" panose="00000400000000000000" pitchFamily="2" charset="-78"/>
              </a:rPr>
              <a:t> </a:t>
            </a:r>
            <a:r>
              <a:rPr lang="ar-SA" sz="2800" b="1" dirty="0">
                <a:solidFill>
                  <a:srgbClr val="FF0000"/>
                </a:solidFill>
                <a:ea typeface="Times New Roman" panose="02020603050405020304" pitchFamily="18" charset="0"/>
                <a:cs typeface="B Nazanin" panose="00000400000000000000" pitchFamily="2" charset="-78"/>
              </a:rPr>
              <a:t>ﭘﺬﻳﺮﻓﺘﻪ</a:t>
            </a:r>
            <a:r>
              <a:rPr lang="ar-SA" sz="2800" b="1" spc="-50" dirty="0">
                <a:solidFill>
                  <a:srgbClr val="FF0000"/>
                </a:solidFill>
                <a:ea typeface="Times New Roman" panose="02020603050405020304" pitchFamily="18" charset="0"/>
                <a:cs typeface="B Nazanin" panose="00000400000000000000" pitchFamily="2" charset="-78"/>
              </a:rPr>
              <a:t> </a:t>
            </a:r>
            <a:r>
              <a:rPr lang="ar-SA" sz="2800" b="1" dirty="0" smtClean="0">
                <a:solidFill>
                  <a:srgbClr val="FF0000"/>
                </a:solidFill>
                <a:ea typeface="Times New Roman" panose="02020603050405020304" pitchFamily="18" charset="0"/>
                <a:cs typeface="B Nazanin" panose="00000400000000000000" pitchFamily="2" charset="-78"/>
              </a:rPr>
              <a:t>ﻣﻲﺷﻮﺩ</a:t>
            </a:r>
            <a:r>
              <a:rPr lang="fa-IR" sz="2800" b="1" dirty="0" smtClean="0">
                <a:solidFill>
                  <a:srgbClr val="FF0000"/>
                </a:solidFill>
                <a:ea typeface="Times New Roman" panose="02020603050405020304" pitchFamily="18" charset="0"/>
                <a:cs typeface="B Nazanin" panose="00000400000000000000" pitchFamily="2" charset="-78"/>
              </a:rPr>
              <a:t>.</a:t>
            </a:r>
            <a:endParaRPr lang="en-US" sz="2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15978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B0E22E-CF1D-4954-A6DD-6070ACD9991A}"/>
              </a:ext>
            </a:extLst>
          </p:cNvPr>
          <p:cNvSpPr>
            <a:spLocks noGrp="1"/>
          </p:cNvSpPr>
          <p:nvPr>
            <p:ph idx="1"/>
          </p:nvPr>
        </p:nvSpPr>
        <p:spPr>
          <a:xfrm>
            <a:off x="323528" y="116632"/>
            <a:ext cx="8568952" cy="6741368"/>
          </a:xfrm>
        </p:spPr>
        <p:txBody>
          <a:bodyPr>
            <a:noAutofit/>
          </a:bodyPr>
          <a:lstStyle/>
          <a:p>
            <a:pPr marL="0" indent="0" algn="just" rtl="1">
              <a:buNone/>
            </a:pPr>
            <a:r>
              <a:rPr lang="ar-SA" sz="2400" b="1" dirty="0" smtClean="0">
                <a:cs typeface="B Nazanin" panose="00000400000000000000" pitchFamily="2" charset="-78"/>
              </a:rPr>
              <a:t> </a:t>
            </a:r>
            <a:r>
              <a:rPr lang="ar-SA" sz="2400" b="1" dirty="0">
                <a:solidFill>
                  <a:srgbClr val="FF0000"/>
                </a:solidFill>
                <a:cs typeface="B Nazanin" panose="00000400000000000000" pitchFamily="2" charset="-78"/>
              </a:rPr>
              <a:t>ﻣﺎﺩﻩ </a:t>
            </a:r>
            <a:r>
              <a:rPr lang="en-US" sz="2400" b="1" dirty="0">
                <a:solidFill>
                  <a:srgbClr val="FF0000"/>
                </a:solidFill>
                <a:cs typeface="B Nazanin" panose="00000400000000000000" pitchFamily="2" charset="-78"/>
              </a:rPr>
              <a:t>۹ </a:t>
            </a:r>
            <a:r>
              <a:rPr lang="fa-IR" sz="2400" b="1" dirty="0">
                <a:solidFill>
                  <a:srgbClr val="FF0000"/>
                </a:solidFill>
                <a:cs typeface="B Nazanin" panose="00000400000000000000" pitchFamily="2" charset="-78"/>
              </a:rPr>
              <a:t>: مرخصی های بدون احتساب در سنوات تحصیلی</a:t>
            </a:r>
            <a:endParaRPr lang="en-US" sz="2400" b="1" dirty="0">
              <a:solidFill>
                <a:srgbClr val="FF0000"/>
              </a:solidFill>
              <a:cs typeface="B Nazanin" panose="00000400000000000000" pitchFamily="2" charset="-78"/>
            </a:endParaRPr>
          </a:p>
          <a:p>
            <a:pPr marL="0" indent="0" algn="just" rtl="1">
              <a:buNone/>
            </a:pPr>
            <a:r>
              <a:rPr lang="ar-SA" sz="2400" b="1" dirty="0">
                <a:cs typeface="B Nazanin" panose="00000400000000000000" pitchFamily="2" charset="-78"/>
              </a:rPr>
              <a:t>ﺳـﻘﻒ ﻣـﺪﺕ ﻣﺠـﺎﺯ ﺗﺤﺼـﻴﻞ ﺩﺭ ﻫـﺮ ﺩﻭﺭﻩ ﻣﺤـﺪﻭﺩ ﺍﺳـﺖ ﻭ ﺑـﺎ </a:t>
            </a:r>
            <a:r>
              <a:rPr lang="ar-SA" sz="2400" b="1" dirty="0" smtClean="0">
                <a:cs typeface="B Nazanin" panose="00000400000000000000" pitchFamily="2" charset="-78"/>
              </a:rPr>
              <a:t>ﺍﺗﻤـﺎﻡ </a:t>
            </a:r>
            <a:r>
              <a:rPr lang="ar-SA" sz="2400" b="1" dirty="0">
                <a:cs typeface="B Nazanin" panose="00000400000000000000" pitchFamily="2" charset="-78"/>
              </a:rPr>
              <a:t>ﺳـﻨﻮﺍﺕ </a:t>
            </a:r>
            <a:r>
              <a:rPr lang="ar-SA" sz="2400" b="1" dirty="0" smtClean="0">
                <a:cs typeface="B Nazanin" panose="00000400000000000000" pitchFamily="2" charset="-78"/>
              </a:rPr>
              <a:t>ﻣﺠـﺎﺯ، </a:t>
            </a:r>
            <a:r>
              <a:rPr lang="fa-IR" sz="2400" b="1" dirty="0" smtClean="0">
                <a:cs typeface="B Nazanin" panose="00000400000000000000" pitchFamily="2" charset="-78"/>
              </a:rPr>
              <a:t>امکان تحصیل در آن دوره از </a:t>
            </a:r>
            <a:r>
              <a:rPr lang="ar-SA" sz="2400" b="1" dirty="0" smtClean="0">
                <a:cs typeface="B Nazanin" panose="00000400000000000000" pitchFamily="2" charset="-78"/>
              </a:rPr>
              <a:t>ﺩﺍﻧﺸﺠﻮ ﺳﻠﺐ ﻣﻲﺷﻮﺩ ﻭ ﺩﺍﻧﺸﺠﻮ ﻣﺤﺮﻭﻡ ﺍﺯ ﺍﺩﺍﻣﻪ ﺗﺤﺼﻴﻞ ﻣﻲﺷﻮﺩ. </a:t>
            </a:r>
            <a:endParaRPr lang="fa-IR" sz="2400" b="1" dirty="0" smtClean="0">
              <a:cs typeface="B Nazanin" panose="00000400000000000000" pitchFamily="2" charset="-78"/>
            </a:endParaRPr>
          </a:p>
          <a:p>
            <a:pPr marL="0" indent="0" algn="just" rtl="1">
              <a:buNone/>
            </a:pPr>
            <a:r>
              <a:rPr lang="ar-SA" sz="2400" b="1" dirty="0" smtClean="0">
                <a:solidFill>
                  <a:srgbClr val="FF0000"/>
                </a:solidFill>
                <a:cs typeface="B Nazanin" panose="00000400000000000000" pitchFamily="2" charset="-78"/>
              </a:rPr>
              <a:t>ﺗﺒﺼـﺮﻩ</a:t>
            </a:r>
            <a:r>
              <a:rPr lang="fa-IR" sz="2400" b="1" dirty="0" smtClean="0">
                <a:solidFill>
                  <a:srgbClr val="FF0000"/>
                </a:solidFill>
                <a:cs typeface="B Nazanin" panose="00000400000000000000" pitchFamily="2" charset="-78"/>
              </a:rPr>
              <a:t>1: </a:t>
            </a:r>
            <a:r>
              <a:rPr lang="ar-SA" sz="2400" b="1" dirty="0" smtClean="0">
                <a:cs typeface="B Nazanin" panose="00000400000000000000" pitchFamily="2" charset="-78"/>
              </a:rPr>
              <a:t>ﻣـﺪﺕ </a:t>
            </a:r>
            <a:r>
              <a:rPr lang="ar-SA" sz="2400" b="1" dirty="0">
                <a:cs typeface="B Nazanin" panose="00000400000000000000" pitchFamily="2" charset="-78"/>
              </a:rPr>
              <a:t>ﻣﺠـﺎﺯ ﻣﺮﺧﺼـﻲﻫـﺎﻱ ﺑـﺪﻭﻥ ﺍﺣﺘﺴـﺎﺏ ﺳـﻨﻮﺍﺕ ﻛـﻪ ﻣﻄـﺎﺑﻖ ﺿـﻮﺍﺑﻂ ﺩﺍﻧﺸـﮕﺎﻩ ﻗﺎﺑـﻞ</a:t>
            </a:r>
            <a:r>
              <a:rPr lang="fa-IR" sz="2400" b="1" dirty="0">
                <a:cs typeface="B Nazanin" panose="00000400000000000000" pitchFamily="2" charset="-78"/>
              </a:rPr>
              <a:t> استفاده برای </a:t>
            </a:r>
            <a:r>
              <a:rPr lang="ar-SA" sz="2400" b="1" dirty="0">
                <a:cs typeface="B Nazanin" panose="00000400000000000000" pitchFamily="2" charset="-78"/>
              </a:rPr>
              <a:t>ﺩﺍﻧﺸﺠﻮ ﻣﻲﺑﺎﺷﺪ ﺑﻪ ﺷﺮﺡ ﺯﻳﺮ ﺍﺳﺖ: </a:t>
            </a:r>
            <a:endParaRPr lang="en-US" sz="2400" b="1" dirty="0">
              <a:cs typeface="B Nazanin" panose="00000400000000000000" pitchFamily="2" charset="-78"/>
            </a:endParaRPr>
          </a:p>
          <a:p>
            <a:pPr marL="0" indent="0" algn="just" rtl="1">
              <a:buNone/>
            </a:pPr>
            <a:r>
              <a:rPr lang="fa-IR" sz="2400" b="1" dirty="0" smtClean="0">
                <a:solidFill>
                  <a:srgbClr val="FF0000"/>
                </a:solidFill>
                <a:cs typeface="B Nazanin" panose="00000400000000000000" pitchFamily="2" charset="-78"/>
              </a:rPr>
              <a:t>*</a:t>
            </a:r>
            <a:r>
              <a:rPr lang="ar-SA" sz="2400" b="1" dirty="0" smtClean="0">
                <a:solidFill>
                  <a:srgbClr val="FF0000"/>
                </a:solidFill>
                <a:cs typeface="B Nazanin" panose="00000400000000000000" pitchFamily="2" charset="-78"/>
              </a:rPr>
              <a:t>ﻣﺮﺧﺼـﻲ </a:t>
            </a:r>
            <a:r>
              <a:rPr lang="ar-SA" sz="2400" b="1" dirty="0">
                <a:solidFill>
                  <a:srgbClr val="FF0000"/>
                </a:solidFill>
                <a:cs typeface="B Nazanin" panose="00000400000000000000" pitchFamily="2" charset="-78"/>
              </a:rPr>
              <a:t>ﺯﺍﻳﻤـﺎﻥ ﺑـﺮﺍﻱ ﻫـﺮ ﻓﺮﺯﻧـﺪ (ﻣﻄـﺎﺑﻖ ﻗـﺎﻧﻮﻥ ﺣﻤﺎﻳـﺖ ﺍﺯ ﺧـﺎﻧﻮﺍﺩﻩ ﻭ ﺟـﻮﺍﻧﻲ ﺟﻤﻌﻴـﺖ ﻣﺼـﻮﺏ ﻣﺠﻠـﺲ ﺷــﻮﺭﺍﻱ ﺍﺳــﻼﻣﻲ)، ﻳــﻚ ﻧﻴﻤﺴــﺎﻝ ﺩﺭ ﻃــﻮﻝ</a:t>
            </a:r>
            <a:r>
              <a:rPr lang="fa-IR" sz="2400" b="1" dirty="0">
                <a:solidFill>
                  <a:srgbClr val="FF0000"/>
                </a:solidFill>
                <a:cs typeface="B Nazanin" panose="00000400000000000000" pitchFamily="2" charset="-78"/>
              </a:rPr>
              <a:t> </a:t>
            </a:r>
            <a:r>
              <a:rPr lang="ar-SA" sz="2400" b="1" dirty="0" smtClean="0">
                <a:solidFill>
                  <a:srgbClr val="FF0000"/>
                </a:solidFill>
                <a:cs typeface="B Nazanin" panose="00000400000000000000" pitchFamily="2" charset="-78"/>
              </a:rPr>
              <a:t>ﺩﻭﺭﻩﺑــﺎﺭﺩﺍﺭﻱ</a:t>
            </a:r>
            <a:r>
              <a:rPr lang="fa-IR" sz="2400" b="1" dirty="0" smtClean="0">
                <a:solidFill>
                  <a:srgbClr val="FF0000"/>
                </a:solidFill>
                <a:cs typeface="B Nazanin" panose="00000400000000000000" pitchFamily="2" charset="-78"/>
              </a:rPr>
              <a:t> </a:t>
            </a:r>
            <a:r>
              <a:rPr lang="ar-SA" sz="2400" b="1" dirty="0" smtClean="0">
                <a:solidFill>
                  <a:srgbClr val="FF0000"/>
                </a:solidFill>
                <a:cs typeface="B Nazanin" panose="00000400000000000000" pitchFamily="2" charset="-78"/>
              </a:rPr>
              <a:t>ﻭ </a:t>
            </a:r>
            <a:r>
              <a:rPr lang="fa-IR" sz="2400" b="1" dirty="0">
                <a:solidFill>
                  <a:srgbClr val="FF0000"/>
                </a:solidFill>
                <a:cs typeface="B Nazanin" panose="00000400000000000000" pitchFamily="2" charset="-78"/>
              </a:rPr>
              <a:t>ح</a:t>
            </a:r>
            <a:r>
              <a:rPr lang="ar-SA" sz="2400" b="1" dirty="0" smtClean="0">
                <a:solidFill>
                  <a:srgbClr val="FF0000"/>
                </a:solidFill>
                <a:cs typeface="B Nazanin" panose="00000400000000000000" pitchFamily="2" charset="-78"/>
              </a:rPr>
              <a:t>ــﺪﺍﻛﺜ</a:t>
            </a:r>
            <a:r>
              <a:rPr lang="fa-IR" sz="2400" b="1" dirty="0" smtClean="0">
                <a:solidFill>
                  <a:srgbClr val="FF0000"/>
                </a:solidFill>
                <a:cs typeface="B Nazanin" panose="00000400000000000000" pitchFamily="2" charset="-78"/>
              </a:rPr>
              <a:t>ر4</a:t>
            </a:r>
            <a:r>
              <a:rPr lang="en-US" sz="2400" b="1" dirty="0" smtClean="0">
                <a:solidFill>
                  <a:srgbClr val="FF0000"/>
                </a:solidFill>
                <a:cs typeface="B Nazanin" panose="00000400000000000000" pitchFamily="2" charset="-78"/>
              </a:rPr>
              <a:t> </a:t>
            </a:r>
            <a:r>
              <a:rPr lang="ar-SA" sz="2400" b="1" dirty="0">
                <a:solidFill>
                  <a:srgbClr val="FF0000"/>
                </a:solidFill>
                <a:cs typeface="B Nazanin" panose="00000400000000000000" pitchFamily="2" charset="-78"/>
              </a:rPr>
              <a:t>ﻧﻴﻤﺴــﺎﻝ</a:t>
            </a:r>
            <a:r>
              <a:rPr lang="fa-IR" sz="2400" b="1" dirty="0">
                <a:solidFill>
                  <a:srgbClr val="FF0000"/>
                </a:solidFill>
                <a:cs typeface="B Nazanin" panose="00000400000000000000" pitchFamily="2" charset="-78"/>
              </a:rPr>
              <a:t>پس از زایمان برای </a:t>
            </a:r>
            <a:r>
              <a:rPr lang="ar-SA" sz="2400" b="1" dirty="0">
                <a:solidFill>
                  <a:srgbClr val="FF0000"/>
                </a:solidFill>
                <a:cs typeface="B Nazanin" panose="00000400000000000000" pitchFamily="2" charset="-78"/>
              </a:rPr>
              <a:t>ﻣﺎﺩﺭﺍﻥ </a:t>
            </a:r>
            <a:r>
              <a:rPr lang="fa-IR" sz="2400" b="1" dirty="0">
                <a:solidFill>
                  <a:srgbClr val="FF0000"/>
                </a:solidFill>
                <a:cs typeface="B Nazanin" panose="00000400000000000000" pitchFamily="2" charset="-78"/>
              </a:rPr>
              <a:t>دانشجو دارای فرزند زیر دو سال </a:t>
            </a:r>
          </a:p>
          <a:p>
            <a:pPr marL="0" indent="0" algn="just" rtl="1">
              <a:buNone/>
            </a:pPr>
            <a:r>
              <a:rPr lang="fa-IR" sz="2400" b="1" dirty="0" smtClean="0">
                <a:solidFill>
                  <a:srgbClr val="FF0000"/>
                </a:solidFill>
                <a:cs typeface="B Nazanin" panose="00000400000000000000" pitchFamily="2" charset="-78"/>
              </a:rPr>
              <a:t>*</a:t>
            </a:r>
            <a:r>
              <a:rPr lang="ar-SA" sz="2400" b="1" dirty="0" smtClean="0">
                <a:solidFill>
                  <a:srgbClr val="FF0000"/>
                </a:solidFill>
                <a:cs typeface="B Nazanin" panose="00000400000000000000" pitchFamily="2" charset="-78"/>
              </a:rPr>
              <a:t>ﻣﺮﺧﺼﻲ</a:t>
            </a:r>
            <a:r>
              <a:rPr lang="ar-SA" sz="2400" b="1" dirty="0">
                <a:solidFill>
                  <a:srgbClr val="FF0000"/>
                </a:solidFill>
                <a:cs typeface="B Nazanin" panose="00000400000000000000" pitchFamily="2" charset="-78"/>
              </a:rPr>
              <a:t>، ﭘﺰﺷﻜﻲ ﺣﺪﺍﻛﺜﺮ ﺩﻭ ﻧﻴﻤﺴﺎﻝ ﺗﺤﺼﻴﻠﻲ؛ </a:t>
            </a:r>
            <a:endParaRPr lang="fa-IR" sz="2400" b="1" dirty="0" smtClean="0">
              <a:solidFill>
                <a:srgbClr val="FF0000"/>
              </a:solidFill>
              <a:cs typeface="B Nazanin" panose="00000400000000000000" pitchFamily="2" charset="-78"/>
            </a:endParaRPr>
          </a:p>
          <a:p>
            <a:pPr marL="0" indent="0" algn="just" rtl="1">
              <a:buNone/>
            </a:pPr>
            <a:r>
              <a:rPr lang="en-US" sz="2400" b="1" dirty="0" smtClean="0">
                <a:cs typeface="B Nazanin" panose="00000400000000000000" pitchFamily="2" charset="-78"/>
              </a:rPr>
              <a:t> </a:t>
            </a:r>
            <a:r>
              <a:rPr lang="fa-IR" sz="2400" b="1" dirty="0" smtClean="0">
                <a:cs typeface="B Nazanin" panose="00000400000000000000" pitchFamily="2" charset="-78"/>
              </a:rPr>
              <a:t>*</a:t>
            </a:r>
            <a:r>
              <a:rPr lang="ar-SA" sz="2400" b="1" dirty="0" smtClean="0">
                <a:cs typeface="B Nazanin" panose="00000400000000000000" pitchFamily="2" charset="-78"/>
              </a:rPr>
              <a:t>ﺳــﺎﻳﺮ </a:t>
            </a:r>
            <a:r>
              <a:rPr lang="ar-SA" sz="2400" b="1" dirty="0">
                <a:cs typeface="B Nazanin" panose="00000400000000000000" pitchFamily="2" charset="-78"/>
              </a:rPr>
              <a:t>ﻣﺼــﺎﺩﻳﻖ ﻣﺮﺧﺼــﻲ ﺗﺤﺼــﻴﻠﻲ (ﻣﺎﻧﻨــﺪ ﻣﺎﻣﻮﺭﻳــﺖ ﻫﻤﺴـﺮ ﻳـﺎ ﻭﺍﻟـﺪﻳﻦ ﻭ... </a:t>
            </a:r>
            <a:r>
              <a:rPr lang="en-US" sz="2400" b="1" dirty="0">
                <a:cs typeface="B Nazanin" panose="00000400000000000000" pitchFamily="2" charset="-78"/>
              </a:rPr>
              <a:t>( </a:t>
            </a:r>
            <a:r>
              <a:rPr lang="ar-SA" sz="2400" b="1" dirty="0">
                <a:cs typeface="B Nazanin" panose="00000400000000000000" pitchFamily="2" charset="-78"/>
              </a:rPr>
              <a:t>ﺣـﺪﺍﻛﺜﺮ ﺗـﺎ ﺩﻭ ﻧﻴﻤﺴــﺎﻝ </a:t>
            </a:r>
            <a:r>
              <a:rPr lang="fa-IR" sz="2400" b="1" dirty="0">
                <a:cs typeface="B Nazanin" panose="00000400000000000000" pitchFamily="2" charset="-78"/>
              </a:rPr>
              <a:t>تحصیلی.</a:t>
            </a:r>
            <a:endParaRPr lang="en-US" sz="2400" b="1" dirty="0">
              <a:cs typeface="B Nazanin" panose="00000400000000000000" pitchFamily="2" charset="-78"/>
            </a:endParaRPr>
          </a:p>
          <a:p>
            <a:pPr marL="0" indent="0" algn="just" rtl="1">
              <a:buNone/>
            </a:pPr>
            <a:r>
              <a:rPr lang="ar-SA" sz="2400" b="1" dirty="0">
                <a:solidFill>
                  <a:srgbClr val="FF0000"/>
                </a:solidFill>
                <a:cs typeface="B Nazanin" panose="00000400000000000000" pitchFamily="2" charset="-78"/>
              </a:rPr>
              <a:t>ﺷﻴﻮﻩﻧﺎﻣﻪ </a:t>
            </a:r>
            <a:r>
              <a:rPr lang="ar-SA" sz="2400" b="1" dirty="0" smtClean="0">
                <a:solidFill>
                  <a:srgbClr val="FF0000"/>
                </a:solidFill>
                <a:cs typeface="B Nazanin" panose="00000400000000000000" pitchFamily="2" charset="-78"/>
              </a:rPr>
              <a:t>ﺍﺟﺮﺍﻳﻲ</a:t>
            </a:r>
            <a:r>
              <a:rPr lang="en-US" sz="2400" b="1" dirty="0" smtClean="0">
                <a:solidFill>
                  <a:srgbClr val="FF0000"/>
                </a:solidFill>
                <a:cs typeface="B Nazanin" panose="00000400000000000000" pitchFamily="2" charset="-78"/>
              </a:rPr>
              <a:t>:</a:t>
            </a:r>
            <a:r>
              <a:rPr lang="ar-SA" sz="2400" b="1" dirty="0" smtClean="0">
                <a:cs typeface="B Nazanin" panose="00000400000000000000" pitchFamily="2" charset="-78"/>
              </a:rPr>
              <a:t>ﻛﻠﻴﻪ </a:t>
            </a:r>
            <a:r>
              <a:rPr lang="ar-SA" sz="2400" b="1" dirty="0">
                <a:cs typeface="B Nazanin" panose="00000400000000000000" pitchFamily="2" charset="-78"/>
              </a:rPr>
              <a:t>ﻣﺼﺎﺩﻳﻖ ﺩﺭﺧﻮﺍﺳﺖ ﻣﺮﺧﺼﻲ ﺗﺤﺼﻴﻠﻲ/ ﺣﺬﻑ ﺗﺮﻡ/ ﻭﻗﻔﻪ ﺑﺪﻭﻥ ﺍﺣﺘﺴﺎﺏ ﺩﺭ ﺳﻨﻮﺍﺕ ﺗﺤﺼﻴﻠﻲ ﺗﻮﺳﻂ ﻛﻤﻴﺴﻴﻮﻥ ﺑﺮﺭﺳﻲ ﻣﻮﺍﺭﺩ ﺧﺎﺹ ﺩﺍﻧﺸﮕﺎﻩ ﺗﺼﻤﻴﻢﮔﻴﺮﻱ </a:t>
            </a:r>
            <a:r>
              <a:rPr lang="ar-SA" sz="2400" b="1" dirty="0" smtClean="0">
                <a:cs typeface="B Nazanin" panose="00000400000000000000" pitchFamily="2" charset="-78"/>
              </a:rPr>
              <a:t>ﻣﻲﺷﻮﺩ</a:t>
            </a:r>
            <a:r>
              <a:rPr lang="fa-IR" sz="2400" b="1" dirty="0" smtClean="0">
                <a:cs typeface="B Nazanin" panose="00000400000000000000" pitchFamily="2" charset="-78"/>
              </a:rPr>
              <a:t>.</a:t>
            </a:r>
            <a:endParaRPr lang="en-US" sz="2400" b="1" dirty="0">
              <a:cs typeface="B Nazanin" panose="00000400000000000000" pitchFamily="2" charset="-78"/>
            </a:endParaRPr>
          </a:p>
        </p:txBody>
      </p:sp>
    </p:spTree>
    <p:extLst>
      <p:ext uri="{BB962C8B-B14F-4D97-AF65-F5344CB8AC3E}">
        <p14:creationId xmlns:p14="http://schemas.microsoft.com/office/powerpoint/2010/main" val="3455679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B0FA79-541B-4953-A7FD-51F3BFEF4544}"/>
              </a:ext>
            </a:extLst>
          </p:cNvPr>
          <p:cNvSpPr>
            <a:spLocks noGrp="1"/>
          </p:cNvSpPr>
          <p:nvPr>
            <p:ph idx="1"/>
          </p:nvPr>
        </p:nvSpPr>
        <p:spPr>
          <a:xfrm>
            <a:off x="323528" y="476672"/>
            <a:ext cx="8712968" cy="6480720"/>
          </a:xfrm>
        </p:spPr>
        <p:txBody>
          <a:bodyPr>
            <a:noAutofit/>
          </a:bodyPr>
          <a:lstStyle/>
          <a:p>
            <a:pPr algn="just" rtl="1"/>
            <a:r>
              <a:rPr lang="ar-SA" sz="2400" b="1" dirty="0">
                <a:solidFill>
                  <a:srgbClr val="FF0000"/>
                </a:solidFill>
                <a:cs typeface="B Nazanin" panose="00000400000000000000" pitchFamily="2" charset="-78"/>
              </a:rPr>
              <a:t>ﻣﺎﺩﻩ </a:t>
            </a:r>
            <a:r>
              <a:rPr lang="en-US" sz="2400" b="1" dirty="0">
                <a:solidFill>
                  <a:srgbClr val="FF0000"/>
                </a:solidFill>
                <a:cs typeface="B Nazanin" panose="00000400000000000000" pitchFamily="2" charset="-78"/>
              </a:rPr>
              <a:t>۱۰ </a:t>
            </a:r>
            <a:r>
              <a:rPr lang="fa-IR" sz="2400" b="1" dirty="0">
                <a:solidFill>
                  <a:srgbClr val="FF0000"/>
                </a:solidFill>
                <a:cs typeface="B Nazanin" panose="00000400000000000000" pitchFamily="2" charset="-78"/>
              </a:rPr>
              <a:t>: انصراف از تحصیل</a:t>
            </a:r>
            <a:endParaRPr lang="en-US" sz="2400" b="1" dirty="0">
              <a:solidFill>
                <a:srgbClr val="FF0000"/>
              </a:solidFill>
              <a:cs typeface="B Nazanin" panose="00000400000000000000" pitchFamily="2" charset="-78"/>
            </a:endParaRPr>
          </a:p>
          <a:p>
            <a:pPr algn="just" rtl="1"/>
            <a:r>
              <a:rPr lang="ar-SA" sz="2400" b="1" dirty="0">
                <a:solidFill>
                  <a:srgbClr val="FF0000"/>
                </a:solidFill>
                <a:cs typeface="B Nazanin" panose="00000400000000000000" pitchFamily="2" charset="-78"/>
              </a:rPr>
              <a:t>ﺩﺍﻧﺸﺠﻮﻱ ﻣﺘﻘﺎﺿﻲ ﺍﻧﺼـﺮﺍﻑ ﺍﺯ ﺗﺤﺼـﻴﻞ، ﺑﺎﻳـﺪ ﺩﺭﺧﻮﺍﺳـﺖ ﺍﻧﺼـﺮﺍﻑ ﺧـﻮﺩ ﺭﺍ </a:t>
            </a:r>
            <a:r>
              <a:rPr lang="ar-SA" sz="2400" b="1" dirty="0" smtClean="0">
                <a:solidFill>
                  <a:srgbClr val="FF0000"/>
                </a:solidFill>
                <a:cs typeface="B Nazanin" panose="00000400000000000000" pitchFamily="2" charset="-78"/>
              </a:rPr>
              <a:t>ﺷﺨﺼـًﺎ </a:t>
            </a:r>
            <a:r>
              <a:rPr lang="ar-SA" sz="2400" b="1" dirty="0">
                <a:solidFill>
                  <a:srgbClr val="FF0000"/>
                </a:solidFill>
                <a:cs typeface="B Nazanin" panose="00000400000000000000" pitchFamily="2" charset="-78"/>
              </a:rPr>
              <a:t>ﻳـﺎ ﺍﺯ ﻃﺮﻳـﻖ ﻭﻛﻴـﻞ ﻗـﺎﻧﻮﻧﻲ ﺧـﻮﺩ </a:t>
            </a:r>
            <a:r>
              <a:rPr lang="ar-SA" sz="2400" b="1" dirty="0" smtClean="0">
                <a:solidFill>
                  <a:srgbClr val="FF0000"/>
                </a:solidFill>
                <a:cs typeface="B Nazanin" panose="00000400000000000000" pitchFamily="2" charset="-78"/>
              </a:rPr>
              <a:t>ﻭ</a:t>
            </a:r>
            <a:r>
              <a:rPr lang="fa-IR" sz="2400" b="1" dirty="0" smtClean="0">
                <a:solidFill>
                  <a:srgbClr val="FF0000"/>
                </a:solidFill>
                <a:cs typeface="B Nazanin" panose="00000400000000000000" pitchFamily="2" charset="-78"/>
              </a:rPr>
              <a:t> </a:t>
            </a:r>
            <a:r>
              <a:rPr lang="ar-SA" sz="2400" b="1" dirty="0" smtClean="0">
                <a:solidFill>
                  <a:srgbClr val="FF0000"/>
                </a:solidFill>
                <a:cs typeface="B Nazanin" panose="00000400000000000000" pitchFamily="2" charset="-78"/>
              </a:rPr>
              <a:t>ﺑﺼﻮﺭﺕ </a:t>
            </a:r>
            <a:r>
              <a:rPr lang="ar-SA" sz="2400" b="1" dirty="0">
                <a:solidFill>
                  <a:srgbClr val="FF0000"/>
                </a:solidFill>
                <a:cs typeface="B Nazanin" panose="00000400000000000000" pitchFamily="2" charset="-78"/>
              </a:rPr>
              <a:t>ﺭﺳﻤﻲ ﺑـﻪ ﺁﻣـﻮﺯﺵ ﺩﺍﻧﺸـﮕﺎﻩ ﺗﺴـﻠﻴﻢ ﻛﻨـﺪ. ﺩﺍﻧﺸـﺠﻮ ﻣﺠـﺎﺯ ﺍﺳـﺖ ﻓﻘـﻂ ﺑـﺮﺍﻱ ﻳـﻚﺑـﺎﺭ ﻭ ﺗـﺎ ﺣـﺪﺍﻛﺜﺮ </a:t>
            </a:r>
            <a:r>
              <a:rPr lang="ar-SA" sz="2400" b="1" u="sng" dirty="0">
                <a:solidFill>
                  <a:srgbClr val="0070C0"/>
                </a:solidFill>
                <a:cs typeface="B Nazanin" panose="00000400000000000000" pitchFamily="2" charset="-78"/>
              </a:rPr>
              <a:t>ﺩﻭ ﻣـﺎﻩ </a:t>
            </a:r>
            <a:r>
              <a:rPr lang="ar-SA" sz="2400" b="1" dirty="0">
                <a:solidFill>
                  <a:srgbClr val="FF0000"/>
                </a:solidFill>
                <a:cs typeface="B Nazanin" panose="00000400000000000000" pitchFamily="2" charset="-78"/>
              </a:rPr>
              <a:t>ﺍﺯ ﺗﺎﺭﻳﺦ ﺍﺭﺍﺋﻪ ﺩﺭﺧﻮﺍﺳـﺖ، ﺗﻘﺎﺿـﺎﻱ ﺍﻧﺼـﺮﺍﻑ ﺧـﻮﺩ ﺭﺍ ﭘـﺲ ﺑﮕﻴـﺮﺩ. ﺩﺭ ﻏﻴـﺮ ﺍﻳﻨﺼـﻮﺭﺕ، ﭘـﺲ </a:t>
            </a:r>
            <a:r>
              <a:rPr lang="fa-IR" sz="2400" b="1" dirty="0">
                <a:solidFill>
                  <a:srgbClr val="FF0000"/>
                </a:solidFill>
                <a:cs typeface="B Nazanin" panose="00000400000000000000" pitchFamily="2" charset="-78"/>
              </a:rPr>
              <a:t>ا</a:t>
            </a:r>
            <a:r>
              <a:rPr lang="ar-SA" sz="2400" b="1" dirty="0" smtClean="0">
                <a:solidFill>
                  <a:srgbClr val="FF0000"/>
                </a:solidFill>
                <a:cs typeface="B Nazanin" panose="00000400000000000000" pitchFamily="2" charset="-78"/>
              </a:rPr>
              <a:t>ﺯ</a:t>
            </a:r>
            <a:r>
              <a:rPr lang="fa-IR" sz="2400" b="1" dirty="0" smtClean="0">
                <a:solidFill>
                  <a:srgbClr val="FF0000"/>
                </a:solidFill>
                <a:cs typeface="B Nazanin" panose="00000400000000000000" pitchFamily="2" charset="-78"/>
              </a:rPr>
              <a:t> </a:t>
            </a:r>
            <a:r>
              <a:rPr lang="ar-SA" sz="2400" b="1" dirty="0" smtClean="0">
                <a:solidFill>
                  <a:srgbClr val="FF0000"/>
                </a:solidFill>
                <a:cs typeface="B Nazanin" panose="00000400000000000000" pitchFamily="2" charset="-78"/>
              </a:rPr>
              <a:t>ﺍﻧﻘﻀـﺎﻱ</a:t>
            </a:r>
            <a:r>
              <a:rPr lang="fa-IR" sz="2400" b="1" dirty="0" smtClean="0">
                <a:solidFill>
                  <a:srgbClr val="FF0000"/>
                </a:solidFill>
                <a:cs typeface="B Nazanin" panose="00000400000000000000" pitchFamily="2" charset="-78"/>
              </a:rPr>
              <a:t> </a:t>
            </a:r>
            <a:r>
              <a:rPr lang="ar-SA" sz="2400" b="1" dirty="0" smtClean="0">
                <a:solidFill>
                  <a:srgbClr val="FF0000"/>
                </a:solidFill>
                <a:cs typeface="B Nazanin" panose="00000400000000000000" pitchFamily="2" charset="-78"/>
              </a:rPr>
              <a:t>ﺍﻳـﻦ</a:t>
            </a:r>
            <a:r>
              <a:rPr lang="fa-IR" sz="2400" b="1" dirty="0" smtClean="0">
                <a:solidFill>
                  <a:srgbClr val="FF0000"/>
                </a:solidFill>
                <a:cs typeface="B Nazanin" panose="00000400000000000000" pitchFamily="2" charset="-78"/>
              </a:rPr>
              <a:t> </a:t>
            </a:r>
            <a:r>
              <a:rPr lang="ar-SA" sz="2400" b="1" dirty="0" smtClean="0">
                <a:solidFill>
                  <a:srgbClr val="FF0000"/>
                </a:solidFill>
                <a:cs typeface="B Nazanin" panose="00000400000000000000" pitchFamily="2" charset="-78"/>
              </a:rPr>
              <a:t>ﻣﻬﻠـﺖ،</a:t>
            </a:r>
            <a:r>
              <a:rPr lang="fa-IR" sz="2400" b="1" dirty="0">
                <a:solidFill>
                  <a:srgbClr val="FF0000"/>
                </a:solidFill>
                <a:cs typeface="B Nazanin" panose="00000400000000000000" pitchFamily="2" charset="-78"/>
              </a:rPr>
              <a:t>حکم</a:t>
            </a:r>
            <a:r>
              <a:rPr lang="ar-SA" sz="2400" b="1" dirty="0">
                <a:solidFill>
                  <a:srgbClr val="FF0000"/>
                </a:solidFill>
                <a:cs typeface="B Nazanin" panose="00000400000000000000" pitchFamily="2" charset="-78"/>
              </a:rPr>
              <a:t> </a:t>
            </a:r>
            <a:r>
              <a:rPr lang="fa-IR" sz="2400" b="1" dirty="0">
                <a:solidFill>
                  <a:srgbClr val="FF0000"/>
                </a:solidFill>
                <a:cs typeface="B Nazanin" panose="00000400000000000000" pitchFamily="2" charset="-78"/>
              </a:rPr>
              <a:t>ا</a:t>
            </a:r>
            <a:r>
              <a:rPr lang="ar-SA" sz="2400" b="1" dirty="0">
                <a:solidFill>
                  <a:srgbClr val="FF0000"/>
                </a:solidFill>
                <a:cs typeface="B Nazanin" panose="00000400000000000000" pitchFamily="2" charset="-78"/>
              </a:rPr>
              <a:t>ﻧﺼﺮﺍﻑ ﺍﺯ ﺗﺤﺼﻴﻞ ﻭﻱ ﺻﺎﺩﺭ ﻣﻲﺷﻮﺩ. </a:t>
            </a:r>
            <a:endParaRPr lang="en-US" sz="2400" b="1" dirty="0">
              <a:solidFill>
                <a:srgbClr val="FF0000"/>
              </a:solidFill>
              <a:cs typeface="B Nazanin" panose="00000400000000000000" pitchFamily="2" charset="-78"/>
            </a:endParaRPr>
          </a:p>
          <a:p>
            <a:pPr algn="just" rtl="1"/>
            <a:r>
              <a:rPr lang="ar-SA" sz="2400" b="1" dirty="0" smtClean="0">
                <a:solidFill>
                  <a:srgbClr val="FF0000"/>
                </a:solidFill>
                <a:cs typeface="B Nazanin" panose="00000400000000000000" pitchFamily="2" charset="-78"/>
              </a:rPr>
              <a:t>ﺗﺒﺼﺮﻩ</a:t>
            </a:r>
            <a:r>
              <a:rPr lang="fa-IR" sz="2400" b="1" dirty="0" smtClean="0">
                <a:solidFill>
                  <a:srgbClr val="FF0000"/>
                </a:solidFill>
                <a:cs typeface="B Nazanin" panose="00000400000000000000" pitchFamily="2" charset="-78"/>
              </a:rPr>
              <a:t>1</a:t>
            </a:r>
            <a:r>
              <a:rPr lang="ar-SA" sz="2400" b="1" dirty="0" smtClean="0">
                <a:solidFill>
                  <a:srgbClr val="FF0000"/>
                </a:solidFill>
                <a:cs typeface="B Nazanin" panose="00000400000000000000" pitchFamily="2" charset="-78"/>
              </a:rPr>
              <a:t> </a:t>
            </a:r>
            <a:r>
              <a:rPr lang="en-US" sz="2400" b="1" dirty="0" smtClean="0">
                <a:solidFill>
                  <a:srgbClr val="FF0000"/>
                </a:solidFill>
                <a:cs typeface="B Nazanin" panose="00000400000000000000" pitchFamily="2" charset="-78"/>
              </a:rPr>
              <a:t>:</a:t>
            </a:r>
            <a:r>
              <a:rPr lang="ar-SA" sz="2400" b="1" dirty="0" smtClean="0">
                <a:cs typeface="B Nazanin" panose="00000400000000000000" pitchFamily="2" charset="-78"/>
              </a:rPr>
              <a:t>ﺗﺼﻤﻴﻢﮔﻴﺮﻱ </a:t>
            </a:r>
            <a:r>
              <a:rPr lang="ar-SA" sz="2400" b="1" dirty="0">
                <a:cs typeface="B Nazanin" panose="00000400000000000000" pitchFamily="2" charset="-78"/>
              </a:rPr>
              <a:t>ﺩﺭ ﻣﻮﺭﺩ ﺑﺎﺯﮔﺸﺖ ﺑﻪ ﺗﺤﺼﻴﻞ ﺩﺍﻧﺸﺠﻮﻱ ﻣﻨﺼﺮﻑ ﺍﺯ ﺗﺤﺼﻴﻞ ﺩﺭ ﻣﺤﺪﻭﺩﻩ ﺳﻨﻮﺍﺕ ﻣﺠﺎﺯ ﺗﺤﺼـﻴﻠﻲ ﻭ ﺑﻪ ﺷﺮﻁ ﺍﻣﻜﺎﻥ ﺍﺗﻤﺎﻡ ﻭﺍﺣﺪﻫﺎﻱ ﺑﺎﻗﻴﻤﺎﻧﺪﻩ ﺩﺭ ﺳﻨﻮﺍﺕ ﻣﺠﺎﺯ ﺗﺤﺼﻴﻠﻲ ﺑﺎﻗﻴﻤﺎﻧﺪﻩ ﺻﺮﻓﺎً ﺑﺮ ﻋﻬﺪﻩ ﺷﻮﺭﺍﻱ ﺁﻣﻮﺯﺷﻲ ﺩﺍﻧﺸﮕﺎﻩ ﺍﺳﺖ. </a:t>
            </a:r>
            <a:endParaRPr lang="en-US" sz="2400" b="1" dirty="0">
              <a:cs typeface="B Nazanin" panose="00000400000000000000" pitchFamily="2" charset="-78"/>
            </a:endParaRPr>
          </a:p>
          <a:p>
            <a:pPr algn="just" rtl="1"/>
            <a:r>
              <a:rPr lang="ar-SA" sz="2400" b="1" dirty="0" smtClean="0">
                <a:solidFill>
                  <a:srgbClr val="FF0000"/>
                </a:solidFill>
                <a:cs typeface="B Nazanin" panose="00000400000000000000" pitchFamily="2" charset="-78"/>
              </a:rPr>
              <a:t>ﺗﺒﺼﺮﻩ</a:t>
            </a:r>
            <a:r>
              <a:rPr lang="fa-IR" sz="2400" b="1" dirty="0" smtClean="0">
                <a:solidFill>
                  <a:srgbClr val="FF0000"/>
                </a:solidFill>
                <a:cs typeface="B Nazanin" panose="00000400000000000000" pitchFamily="2" charset="-78"/>
              </a:rPr>
              <a:t>2</a:t>
            </a:r>
            <a:r>
              <a:rPr lang="ar-SA" sz="2400" b="1" dirty="0" smtClean="0">
                <a:solidFill>
                  <a:srgbClr val="FF0000"/>
                </a:solidFill>
                <a:cs typeface="B Nazanin" panose="00000400000000000000" pitchFamily="2" charset="-78"/>
              </a:rPr>
              <a:t> </a:t>
            </a:r>
            <a:r>
              <a:rPr lang="en-US" sz="2400" b="1" dirty="0" smtClean="0">
                <a:solidFill>
                  <a:srgbClr val="FF0000"/>
                </a:solidFill>
                <a:cs typeface="B Nazanin" panose="00000400000000000000" pitchFamily="2" charset="-78"/>
              </a:rPr>
              <a:t>:</a:t>
            </a:r>
            <a:r>
              <a:rPr lang="ar-SA" sz="2400" b="1" dirty="0" smtClean="0">
                <a:solidFill>
                  <a:srgbClr val="FF0000"/>
                </a:solidFill>
                <a:cs typeface="B Nazanin" panose="00000400000000000000" pitchFamily="2" charset="-78"/>
              </a:rPr>
              <a:t>ﻋﺪﻡ </a:t>
            </a:r>
            <a:r>
              <a:rPr lang="ar-SA" sz="2400" b="1" dirty="0">
                <a:solidFill>
                  <a:srgbClr val="FF0000"/>
                </a:solidFill>
                <a:cs typeface="B Nazanin" panose="00000400000000000000" pitchFamily="2" charset="-78"/>
              </a:rPr>
              <a:t>ﺍﻧﺘﺨﺎﺏ ﻭﺍﺣﺪ ﺩﺭ ﻫﺮ ﻧﻴﻤﺴﺎﻝ ﺗﻮﺳﻂ ﺩﺍﻧﺸﺠﻮ ﺑﻪ ﻋﻨﻮﺍﻥ ﺍﻧﺼﺮﺍﻑ ﺍﺯ ﺗﺤﺼﻴﻞ ﺑﻮﺩﻩ ﻭ ﺩﺭ ﺻﻮﺭﺕ ﻋﺪﻡ ﭘﻲﮔﻴـﺮﻱ ﺩﺍﻧﺸﺠﻮ ﻭ ﻋﺪﻡ ﺗﻌﻴﻴﻦ ﺗﻜﻠﻴﻒ ﻭﺿﻌﻴﺖ ﺁﻣﻮﺯﺷﻲ ﺩﺍﻧﺸﺠﻮ ﺩﺭ ﺁﻥ ﻧﻴﻤﺴﺎﻝ ﺗﺤﺼﻴﻠﻲ، ﺩﺭ ﭘﺎﻳـﺎﻥ ﻫﻤـﺎﻥ ﻧﻴﻤﺴـﺎﻝ ﺗﺤﺼـﻴﻠﻲ ﺩﺭ ﻭﺿﻌﻴﺖ ﺩﺍﻧﺸﺠﻮ ﺑﻪ ﻋﻨﻮﺍﻥ ﺍﻧﺼﺮﺍﻑ ﺍﺯ ﺗﺤﺼﻴﻞ ﺍﻋﻤﺎﻝ ﻣﻲﺷﻮﺩ</a:t>
            </a:r>
            <a:r>
              <a:rPr lang="fa-IR" sz="2400" b="1" dirty="0">
                <a:solidFill>
                  <a:srgbClr val="FF0000"/>
                </a:solidFill>
                <a:cs typeface="B Nazanin" panose="00000400000000000000" pitchFamily="2" charset="-78"/>
              </a:rPr>
              <a:t>.</a:t>
            </a:r>
            <a:endParaRPr lang="en-US" sz="24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662200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790FF6-CD8E-4308-9498-FAAB5071F166}"/>
              </a:ext>
            </a:extLst>
          </p:cNvPr>
          <p:cNvSpPr>
            <a:spLocks noGrp="1"/>
          </p:cNvSpPr>
          <p:nvPr>
            <p:ph idx="1"/>
          </p:nvPr>
        </p:nvSpPr>
        <p:spPr>
          <a:xfrm>
            <a:off x="822960" y="914400"/>
            <a:ext cx="7669580" cy="4098776"/>
          </a:xfrm>
        </p:spPr>
        <p:txBody>
          <a:bodyPr>
            <a:normAutofit/>
          </a:bodyPr>
          <a:lstStyle/>
          <a:p>
            <a:pPr marL="0" indent="0" algn="just" rtl="1">
              <a:buNone/>
            </a:pPr>
            <a:r>
              <a:rPr lang="fa-IR" sz="3000" b="1" dirty="0">
                <a:solidFill>
                  <a:srgbClr val="FF0000"/>
                </a:solidFill>
                <a:cs typeface="B Nazanin" panose="00000400000000000000" pitchFamily="2" charset="-78"/>
              </a:rPr>
              <a:t>شیوه نامه اجرایی </a:t>
            </a:r>
          </a:p>
          <a:p>
            <a:pPr marL="0" indent="0" algn="just" rtl="1">
              <a:buNone/>
            </a:pPr>
            <a:r>
              <a:rPr lang="ar-SA" sz="3000" b="1" dirty="0" smtClean="0">
                <a:solidFill>
                  <a:srgbClr val="FF0000"/>
                </a:solidFill>
                <a:cs typeface="B Nazanin" panose="00000400000000000000" pitchFamily="2" charset="-78"/>
              </a:rPr>
              <a:t>ﺗﺒﺼﺮﻩ</a:t>
            </a:r>
            <a:r>
              <a:rPr lang="en-US" sz="3000" b="1" dirty="0" smtClean="0">
                <a:solidFill>
                  <a:srgbClr val="FF0000"/>
                </a:solidFill>
                <a:cs typeface="B Nazanin" panose="00000400000000000000" pitchFamily="2" charset="-78"/>
              </a:rPr>
              <a:t>۲ </a:t>
            </a:r>
            <a:r>
              <a:rPr lang="fa-IR" sz="3000" b="1" dirty="0" smtClean="0">
                <a:solidFill>
                  <a:srgbClr val="FF0000"/>
                </a:solidFill>
                <a:cs typeface="B Nazanin" panose="00000400000000000000" pitchFamily="2" charset="-78"/>
              </a:rPr>
              <a:t>: </a:t>
            </a:r>
            <a:r>
              <a:rPr lang="ar-SA" sz="3000" b="1" dirty="0" smtClean="0">
                <a:cs typeface="B Nazanin" panose="00000400000000000000" pitchFamily="2" charset="-78"/>
              </a:rPr>
              <a:t>ﺩﺍﻧﺸﺠﻮﻱ </a:t>
            </a:r>
            <a:r>
              <a:rPr lang="ar-SA" sz="3000" b="1" dirty="0">
                <a:cs typeface="B Nazanin" panose="00000400000000000000" pitchFamily="2" charset="-78"/>
              </a:rPr>
              <a:t>ﺍﻧﺼﺮﺍﻓﻲ ﺑﺎﻳﺪ ﺑﻪ ﻛﻠﻴﻪ ﺗﻌﻬﺪﺍﺕ ﺳﭙﺮﺩﻩ ﺷﺪﻩ ﺩﺭ ﺩﻭﺭﻩ ﺗﺤﺼﻴﻠﻲ ﺧﻮﺩ ﻋﻤﻞ ﻧﻤﺎﻳﺪ. </a:t>
            </a:r>
            <a:endParaRPr lang="fa-IR" sz="3000" b="1" dirty="0">
              <a:cs typeface="B Nazanin" panose="00000400000000000000" pitchFamily="2" charset="-78"/>
            </a:endParaRPr>
          </a:p>
          <a:p>
            <a:pPr marL="0" indent="0" algn="r" rtl="1">
              <a:buNone/>
            </a:pPr>
            <a:endParaRPr lang="en-US" sz="3000" b="1" dirty="0">
              <a:cs typeface="B Nazanin" panose="00000400000000000000" pitchFamily="2" charset="-78"/>
            </a:endParaRPr>
          </a:p>
          <a:p>
            <a:pPr marL="0" indent="0" algn="just" rtl="1">
              <a:buNone/>
            </a:pPr>
            <a:r>
              <a:rPr lang="ar-SA" sz="3000" b="1" dirty="0">
                <a:solidFill>
                  <a:srgbClr val="FF0000"/>
                </a:solidFill>
                <a:cs typeface="B Nazanin" panose="00000400000000000000" pitchFamily="2" charset="-78"/>
              </a:rPr>
              <a:t>ﺗﺒﺼﺮﻩ </a:t>
            </a:r>
            <a:r>
              <a:rPr lang="fa-IR" sz="3000" b="1" dirty="0" smtClean="0">
                <a:solidFill>
                  <a:srgbClr val="FF0000"/>
                </a:solidFill>
                <a:cs typeface="B Nazanin" panose="00000400000000000000" pitchFamily="2" charset="-78"/>
              </a:rPr>
              <a:t>3: </a:t>
            </a:r>
            <a:r>
              <a:rPr lang="ar-SA" sz="3000" b="1" dirty="0" smtClean="0">
                <a:cs typeface="B Nazanin" panose="00000400000000000000" pitchFamily="2" charset="-78"/>
              </a:rPr>
              <a:t>ﺗﺤﺼﻴﻞ </a:t>
            </a:r>
            <a:r>
              <a:rPr lang="ar-SA" sz="3000" b="1" dirty="0">
                <a:cs typeface="B Nazanin" panose="00000400000000000000" pitchFamily="2" charset="-78"/>
              </a:rPr>
              <a:t>ﻣﺠﺪﺩ ﺩﺍﻧﺸﺠﻮﻱ ﺍﻧﺼﺮﺍﻓﻲ، ﻣﻨﻮﻁ ﺑﻪ ﺷﺮﻛﺖ ﻭ ﻗﺒﻮﻟﻲ ﺩﺭ ﺁﺯﻣﻮﻥ ﺩﻭﺭﻩ ﻛﺎﺭﺷﻨﺎﺳـﻲﺍﺭﺷـﺪ ﺑـﺮ ﺍﺳﺎﺱ ﺿﻮﺍﺑﻂ ﻣﺮﺑﻮﻁ ﺍﺳﺖ. </a:t>
            </a:r>
            <a:endParaRPr lang="en-US" sz="3000" b="1" dirty="0">
              <a:cs typeface="B Nazanin" panose="00000400000000000000" pitchFamily="2" charset="-78"/>
            </a:endParaRPr>
          </a:p>
          <a:p>
            <a:pPr algn="just"/>
            <a:endParaRPr lang="en-US" sz="2400" b="1" dirty="0">
              <a:cs typeface="B Nazanin" panose="00000400000000000000" pitchFamily="2" charset="-78"/>
            </a:endParaRPr>
          </a:p>
        </p:txBody>
      </p:sp>
    </p:spTree>
    <p:extLst>
      <p:ext uri="{BB962C8B-B14F-4D97-AF65-F5344CB8AC3E}">
        <p14:creationId xmlns:p14="http://schemas.microsoft.com/office/powerpoint/2010/main" val="1749313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F10509-5BAF-4129-907F-96733512F93B}"/>
              </a:ext>
            </a:extLst>
          </p:cNvPr>
          <p:cNvSpPr>
            <a:spLocks noGrp="1"/>
          </p:cNvSpPr>
          <p:nvPr>
            <p:ph idx="1"/>
          </p:nvPr>
        </p:nvSpPr>
        <p:spPr>
          <a:xfrm>
            <a:off x="323528" y="188640"/>
            <a:ext cx="8568952" cy="4056564"/>
          </a:xfrm>
        </p:spPr>
        <p:txBody>
          <a:bodyPr>
            <a:noAutofit/>
          </a:bodyPr>
          <a:lstStyle/>
          <a:p>
            <a:pPr marL="0" indent="0" algn="just" rtl="1">
              <a:buNone/>
            </a:pPr>
            <a:r>
              <a:rPr lang="ar-SA" sz="2800" b="1" dirty="0" smtClean="0">
                <a:solidFill>
                  <a:srgbClr val="FF0000"/>
                </a:solidFill>
                <a:cs typeface="B Nazanin" panose="00000400000000000000" pitchFamily="2" charset="-78"/>
              </a:rPr>
              <a:t>ﻣﺎﺩﻩ </a:t>
            </a:r>
            <a:r>
              <a:rPr lang="en-US" sz="2800" b="1" dirty="0">
                <a:solidFill>
                  <a:srgbClr val="FF0000"/>
                </a:solidFill>
                <a:cs typeface="B Nazanin" panose="00000400000000000000" pitchFamily="2" charset="-78"/>
              </a:rPr>
              <a:t>۱۱ </a:t>
            </a:r>
            <a:r>
              <a:rPr lang="fa-IR" sz="2800" b="1" dirty="0">
                <a:solidFill>
                  <a:srgbClr val="FF0000"/>
                </a:solidFill>
                <a:cs typeface="B Nazanin" panose="00000400000000000000" pitchFamily="2" charset="-78"/>
              </a:rPr>
              <a:t>: نمرات </a:t>
            </a:r>
            <a:endParaRPr lang="fa-IR" sz="2800" b="1" dirty="0" smtClean="0">
              <a:solidFill>
                <a:srgbClr val="FF0000"/>
              </a:solidFill>
              <a:cs typeface="B Nazanin" panose="00000400000000000000" pitchFamily="2" charset="-78"/>
            </a:endParaRPr>
          </a:p>
          <a:p>
            <a:pPr marL="0" indent="0" algn="just" rtl="1">
              <a:buNone/>
            </a:pPr>
            <a:r>
              <a:rPr lang="ar-SA" sz="2600" b="1" dirty="0" smtClean="0">
                <a:cs typeface="B Nazanin" panose="00000400000000000000" pitchFamily="2" charset="-78"/>
              </a:rPr>
              <a:t>ﺩﺍﻧﺸﺠﻮﻳﻲ </a:t>
            </a:r>
            <a:r>
              <a:rPr lang="ar-SA" sz="2600" b="1" dirty="0">
                <a:cs typeface="B Nazanin" panose="00000400000000000000" pitchFamily="2" charset="-78"/>
              </a:rPr>
              <a:t>ﻛﻪ ﺩﺭ ﻫﺮ ﻧﻴﻤﺴﺎﻝ ﺩﺭ ﻳﻚ ﻳﺎ ﭼﻨﺪ ﺩﺭﺱ ﻧﻤﺮﻩ ﻗﺒﻮﻟﻲ ﻛﺴﺐ </a:t>
            </a:r>
            <a:r>
              <a:rPr lang="ar-SA" sz="2600" b="1" dirty="0" smtClean="0">
                <a:cs typeface="B Nazanin" panose="00000400000000000000" pitchFamily="2" charset="-78"/>
              </a:rPr>
              <a:t>ﻧﻜﻨـﺪ</a:t>
            </a:r>
            <a:r>
              <a:rPr lang="fa-IR" sz="2600" b="1" dirty="0" smtClean="0">
                <a:cs typeface="B Nazanin" panose="00000400000000000000" pitchFamily="2" charset="-78"/>
              </a:rPr>
              <a:t>(11/99-1)</a:t>
            </a:r>
            <a:r>
              <a:rPr lang="ar-SA" sz="2600" b="1" dirty="0" smtClean="0">
                <a:cs typeface="B Nazanin" panose="00000400000000000000" pitchFamily="2" charset="-78"/>
              </a:rPr>
              <a:t>، </a:t>
            </a:r>
            <a:r>
              <a:rPr lang="ar-SA" sz="2600" b="1" dirty="0">
                <a:cs typeface="B Nazanin" panose="00000400000000000000" pitchFamily="2" charset="-78"/>
              </a:rPr>
              <a:t>ﭼﻨﺎﻧﭽـﻪ ﺩﺭ ﻧﻴﻤﺴـﺎﻝﻫـﺎﻱ ﺑﻌـﺪﻱ، ﺩﺭﺱ ﻳـﺎ ﺩﺭﻭﺱ ﻣﺬﻛﻮﺭ ﺭﺍ ﺑﺎ ﻧﻤﺮﻩ ﻗﺒﻮﻟﻲ ﺑﮕﺬﺭﺍﻧﺪ، ﻧﻤﺮﻩ ﻳﺎ ﻧﻤﺮﻩﻫﺎﻱ ﻣﺮﺩﻭﺩﻱ ﻗﺒﻠﻲ ﺩﺭ ﺭﻳﺰ ﻧﻤﺮﺍﺕ ﺗﺤﺼﻴﻠﻲ ﺩﺍﻧﺸﺠﻮ ﺛﺒﺖ ﺷـﺪﻩ ﻭ ﺍﻳـﻦ ﻧﻤﺮﻩﻫﺎ ﺩﺭ </a:t>
            </a:r>
            <a:r>
              <a:rPr lang="ar-SA" sz="2600" b="1" u="sng" dirty="0">
                <a:cs typeface="B Nazanin" panose="00000400000000000000" pitchFamily="2" charset="-78"/>
              </a:rPr>
              <a:t>ﻣﻴﺎﻧﮕﻴﻦ ﻧﻴﻤﺴﺎﻝ ﻭ ﻛﻞ ﺩﻭﺭﻩ </a:t>
            </a:r>
            <a:r>
              <a:rPr lang="ar-SA" sz="2600" b="1" dirty="0">
                <a:cs typeface="B Nazanin" panose="00000400000000000000" pitchFamily="2" charset="-78"/>
              </a:rPr>
              <a:t>ﻣﺤﺎﺳﺒﻪ ﻣﻲﺷﻮﺩ. </a:t>
            </a:r>
            <a:endParaRPr lang="fa-IR" sz="2600" b="1" dirty="0" smtClean="0">
              <a:cs typeface="B Nazanin" panose="00000400000000000000" pitchFamily="2" charset="-78"/>
            </a:endParaRPr>
          </a:p>
          <a:p>
            <a:pPr marL="0" indent="0" algn="just" rtl="1">
              <a:buNone/>
            </a:pPr>
            <a:r>
              <a:rPr lang="ar-SA" sz="2600" b="1" dirty="0" smtClean="0">
                <a:solidFill>
                  <a:srgbClr val="FF0000"/>
                </a:solidFill>
                <a:cs typeface="B Nazanin" panose="00000400000000000000" pitchFamily="2" charset="-78"/>
              </a:rPr>
              <a:t>ﺗﺒﺼﺮﻩ </a:t>
            </a:r>
            <a:r>
              <a:rPr lang="en-US" sz="2600" b="1" dirty="0" smtClean="0">
                <a:solidFill>
                  <a:srgbClr val="FF0000"/>
                </a:solidFill>
                <a:cs typeface="B Nazanin" panose="00000400000000000000" pitchFamily="2" charset="-78"/>
              </a:rPr>
              <a:t>۱</a:t>
            </a:r>
            <a:r>
              <a:rPr lang="fa-IR" sz="2600" b="1" dirty="0" smtClean="0">
                <a:solidFill>
                  <a:srgbClr val="FF0000"/>
                </a:solidFill>
                <a:cs typeface="B Nazanin" panose="00000400000000000000" pitchFamily="2" charset="-78"/>
              </a:rPr>
              <a:t>: </a:t>
            </a:r>
            <a:r>
              <a:rPr lang="ar-SA" sz="2600" b="1" dirty="0" smtClean="0">
                <a:solidFill>
                  <a:srgbClr val="FF0000"/>
                </a:solidFill>
                <a:cs typeface="B Nazanin" panose="00000400000000000000" pitchFamily="2" charset="-78"/>
              </a:rPr>
              <a:t>ﺩﺍﻧﺸﮕﺎﻩ </a:t>
            </a:r>
            <a:r>
              <a:rPr lang="ar-SA" sz="2600" b="1" dirty="0">
                <a:solidFill>
                  <a:srgbClr val="FF0000"/>
                </a:solidFill>
                <a:cs typeface="B Nazanin" panose="00000400000000000000" pitchFamily="2" charset="-78"/>
              </a:rPr>
              <a:t>ﻣﺠﺎﺯ ﺍﺳﺖ ﺑﺎ ﺩﺭﺧﻮﺍﺳﺖ ﻛﺘﺒﻲ ﺩﺍﻧﺸﺠﻮ ﻣﺒﻨﻲ ﺑﺮ ﺑﻼﺍﺛـﺮ ﻧﻤـﻮﺩﻥ ﻧﻤـﺮﻩ ﺣـﺪﺍﻛﺜﺮ ﻳـﻚ ﺩﺭﺱ ﻣـﺮﺩﻭﺩﻱ ﺍﺯ ﻣﻴﺎﻧﮕﻴﻦ ﻛﻞ ﺩﻭﺭﻩ ﻣﻮﺍﻓﻘﺖ ﻧﻤﺎﻳﺪ. ﻧﻤﺮﻩ ﻣﺮﺩﻭﺩﻱ ﺩﺭﺱ ﻣﺬﻛﻮﺭ ﺩﺭ ﺭﻳﺰ ﻧﻤﺮﺍﺕ ﺛﺒﺖ ﻭ ﺩﺭ ﻣﻴﺎﻧﮕﻴﻦ ﻧﻴﻤﺴﺎﻝ ﺗﺤﺼﻴﻠﻲ ﻣﺤﺎﺳـﺒﻪ ﻣﻲﺷﻮﺩ</a:t>
            </a:r>
            <a:r>
              <a:rPr lang="fa-IR" sz="2600" b="1" dirty="0" smtClean="0">
                <a:solidFill>
                  <a:srgbClr val="FF0000"/>
                </a:solidFill>
                <a:cs typeface="B Nazanin" panose="00000400000000000000" pitchFamily="2" charset="-78"/>
              </a:rPr>
              <a:t>.</a:t>
            </a:r>
            <a:r>
              <a:rPr lang="ar-SA" sz="2600" b="1" dirty="0">
                <a:solidFill>
                  <a:srgbClr val="FF0000"/>
                </a:solidFill>
                <a:cs typeface="B Nazanin" panose="00000400000000000000" pitchFamily="2" charset="-78"/>
              </a:rPr>
              <a:t> ﺗﺒﺼﺮﻩ </a:t>
            </a:r>
            <a:r>
              <a:rPr lang="en-US" sz="2600" b="1" dirty="0">
                <a:solidFill>
                  <a:srgbClr val="FF0000"/>
                </a:solidFill>
                <a:cs typeface="B Nazanin" panose="00000400000000000000" pitchFamily="2" charset="-78"/>
              </a:rPr>
              <a:t>۲</a:t>
            </a:r>
            <a:r>
              <a:rPr lang="fa-IR" sz="2600" b="1" dirty="0">
                <a:solidFill>
                  <a:srgbClr val="FF0000"/>
                </a:solidFill>
                <a:cs typeface="B Nazanin" panose="00000400000000000000" pitchFamily="2" charset="-78"/>
              </a:rPr>
              <a:t>:</a:t>
            </a:r>
            <a:r>
              <a:rPr lang="ar-SA" sz="2600" b="1" dirty="0">
                <a:cs typeface="B Nazanin" panose="00000400000000000000" pitchFamily="2" charset="-78"/>
              </a:rPr>
              <a:t>ﺗﺴﻬﻴﻼﺕ ﺍﻳﻦ ﻣﺎﺩﻩ ﺷﺎﻣﻞ ﺩﺍﻧﺸﺠﻮﻳﺎﻧﻲ ﻛﻪ ﺑﻪ ﺩﻟﻴﻞ ﺗﻘﻠﺐ ﻭ ﻳﺎ ﺣﻜﻢ ﺍﻧﻀﺒﺎﻃﻲ ﻧﻤﺮﻩ ﻣﺮﺩﻭﺩﻱ ﺩﺭﻳﺎﻓﺖ ﻣﻲﻛﻨﻨﺪ، ﻧﻤﻲﺷﻮﺩ</a:t>
            </a:r>
            <a:r>
              <a:rPr lang="fa-IR" sz="2600" b="1" dirty="0">
                <a:cs typeface="B Nazanin" panose="00000400000000000000" pitchFamily="2" charset="-78"/>
              </a:rPr>
              <a:t>.</a:t>
            </a:r>
            <a:r>
              <a:rPr lang="ar-SA" sz="2600" b="1" dirty="0">
                <a:cs typeface="B Nazanin" panose="00000400000000000000" pitchFamily="2" charset="-78"/>
              </a:rPr>
              <a:t> ﮔﺬﺭﺍﻧﺪﻥ ﺩﺭﻭﺱ ﺑﺎ ﺍﺳـﺘﻔﺎﺩﻩ ﺍﺯ ﻣـﺎﺩﻩ ﻣـﺬﻛﻮﺭ، ﻣﺸـﺮﻭﻃﻲ ﺩﺍﻧﺸـﺠﻮ ﺩﺭ ﻧﻴﻤﺴﺎﻝﻫﺎﻱ ﻗﺒﻞ ﺭﺍ ﺧﻨﺜﻲ ﻧﻤﻲﻛﻨﺪ ﻭ ﺷﻮﺭﺍﻱ ﻫﺪﺍﻳﺖ ﺍﺳﺘﻌﺪﺍﺩﻫﺎﻱ ﺩﺭﺧﺸﺎﻥ ﻣﺠﺎﺯ ﺍﺳﺖ، ﺩﺍﻧﺸـﺠﻮﻳﻲ ﺭﺍ ﻛـﻪ ﺍﺯ ﺍﻳﻦ ﺗﺒﺼﺮﻩ ﺍﺳﺘﻔﺎﺩﻩ ﻣﻲﻧﻤﺎﻳﺪ ﻭ ﺑﻪ ﻭﺍﺳﻄﻪ ﺁﻥ ﺣﺎﺋﺰ ﺷﺮﺍﻳﻂ ﺍﺳﺘﻌﺪﺍﺩ </a:t>
            </a:r>
            <a:r>
              <a:rPr lang="fa-IR" sz="2600" b="1" dirty="0">
                <a:cs typeface="B Nazanin" panose="00000400000000000000" pitchFamily="2" charset="-78"/>
              </a:rPr>
              <a:t>د</a:t>
            </a:r>
            <a:r>
              <a:rPr lang="ar-SA" sz="2600" b="1" dirty="0">
                <a:cs typeface="B Nazanin" panose="00000400000000000000" pitchFamily="2" charset="-78"/>
              </a:rPr>
              <a:t>ﺭﺧﺸﺎﻥ</a:t>
            </a:r>
            <a:r>
              <a:rPr lang="fa-IR" sz="2600" b="1" dirty="0">
                <a:cs typeface="B Nazanin" panose="00000400000000000000" pitchFamily="2" charset="-78"/>
              </a:rPr>
              <a:t> </a:t>
            </a:r>
            <a:r>
              <a:rPr lang="ar-SA" sz="2600" b="1" dirty="0">
                <a:cs typeface="B Nazanin" panose="00000400000000000000" pitchFamily="2" charset="-78"/>
              </a:rPr>
              <a:t>ﻣﻲﺷﻮﺩ</a:t>
            </a:r>
            <a:r>
              <a:rPr lang="fa-IR" sz="2600" b="1" dirty="0">
                <a:cs typeface="B Nazanin" panose="00000400000000000000" pitchFamily="2" charset="-78"/>
              </a:rPr>
              <a:t> </a:t>
            </a:r>
            <a:r>
              <a:rPr lang="ar-SA" sz="2600" b="1" dirty="0">
                <a:cs typeface="B Nazanin" panose="00000400000000000000" pitchFamily="2" charset="-78"/>
              </a:rPr>
              <a:t>ﺭﺍ</a:t>
            </a:r>
            <a:r>
              <a:rPr lang="fa-IR" sz="2600" b="1" dirty="0">
                <a:cs typeface="B Nazanin" panose="00000400000000000000" pitchFamily="2" charset="-78"/>
              </a:rPr>
              <a:t> </a:t>
            </a:r>
            <a:r>
              <a:rPr lang="ar-SA" sz="2600" b="1" dirty="0">
                <a:cs typeface="B Nazanin" panose="00000400000000000000" pitchFamily="2" charset="-78"/>
              </a:rPr>
              <a:t>ﺍﺯ</a:t>
            </a:r>
            <a:r>
              <a:rPr lang="fa-IR" sz="2600" b="1" dirty="0">
                <a:cs typeface="B Nazanin" panose="00000400000000000000" pitchFamily="2" charset="-78"/>
              </a:rPr>
              <a:t> </a:t>
            </a:r>
            <a:r>
              <a:rPr lang="ar-SA" sz="2600" b="1" dirty="0">
                <a:cs typeface="B Nazanin" panose="00000400000000000000" pitchFamily="2" charset="-78"/>
              </a:rPr>
              <a:t>ﺷـﻤﻮﻝ</a:t>
            </a:r>
            <a:r>
              <a:rPr lang="fa-IR" sz="2600" b="1" dirty="0">
                <a:cs typeface="B Nazanin" panose="00000400000000000000" pitchFamily="2" charset="-78"/>
              </a:rPr>
              <a:t> </a:t>
            </a:r>
            <a:r>
              <a:rPr lang="ar-SA" sz="2600" b="1" dirty="0">
                <a:cs typeface="B Nazanin" panose="00000400000000000000" pitchFamily="2" charset="-78"/>
              </a:rPr>
              <a:t>ﺗﺴـﻬﻴﻼﺕ ﺧﻮﺩ ﺧﺎﺭﺝ ﻧﻤﺎﻳﺪ. </a:t>
            </a:r>
            <a:endParaRPr lang="en-US" sz="2600" b="1" dirty="0">
              <a:cs typeface="B Nazanin" panose="00000400000000000000" pitchFamily="2" charset="-78"/>
            </a:endParaRPr>
          </a:p>
          <a:p>
            <a:pPr marL="0" indent="0" algn="just" rtl="1">
              <a:buNone/>
            </a:pPr>
            <a:endParaRPr lang="en-US" sz="26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3062508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1D62BB-4446-46D0-A819-A75EEDEED52F}"/>
              </a:ext>
            </a:extLst>
          </p:cNvPr>
          <p:cNvSpPr>
            <a:spLocks noGrp="1"/>
          </p:cNvSpPr>
          <p:nvPr>
            <p:ph idx="1"/>
          </p:nvPr>
        </p:nvSpPr>
        <p:spPr>
          <a:xfrm>
            <a:off x="467544" y="188640"/>
            <a:ext cx="8424936" cy="6453336"/>
          </a:xfrm>
        </p:spPr>
        <p:txBody>
          <a:bodyPr>
            <a:noAutofit/>
          </a:bodyPr>
          <a:lstStyle/>
          <a:p>
            <a:pPr marL="0" indent="0" algn="just" rtl="1">
              <a:buNone/>
            </a:pPr>
            <a:r>
              <a:rPr lang="ar-SA" sz="2400" b="1" dirty="0">
                <a:solidFill>
                  <a:srgbClr val="FF0000"/>
                </a:solidFill>
                <a:cs typeface="B Nazanin" panose="00000400000000000000" pitchFamily="2" charset="-78"/>
              </a:rPr>
              <a:t>ﻣﺎﺩﻩ </a:t>
            </a:r>
            <a:r>
              <a:rPr lang="en-US" sz="2400" b="1" dirty="0" smtClean="0">
                <a:solidFill>
                  <a:srgbClr val="FF0000"/>
                </a:solidFill>
                <a:cs typeface="B Nazanin" panose="00000400000000000000" pitchFamily="2" charset="-78"/>
              </a:rPr>
              <a:t>۱۲</a:t>
            </a:r>
            <a:r>
              <a:rPr lang="fa-IR" sz="2400" b="1" dirty="0" smtClean="0">
                <a:solidFill>
                  <a:srgbClr val="FF0000"/>
                </a:solidFill>
                <a:cs typeface="B Nazanin" panose="00000400000000000000" pitchFamily="2" charset="-78"/>
              </a:rPr>
              <a:t>: معادل سازی</a:t>
            </a:r>
            <a:endParaRPr lang="fa-IR" sz="2400" b="1" dirty="0" smtClean="0">
              <a:cs typeface="B Nazanin" panose="00000400000000000000" pitchFamily="2" charset="-78"/>
            </a:endParaRPr>
          </a:p>
          <a:p>
            <a:pPr marL="0" indent="0" algn="just" rtl="1">
              <a:buNone/>
            </a:pPr>
            <a:r>
              <a:rPr lang="ar-SA" sz="2400" b="1" dirty="0" smtClean="0">
                <a:cs typeface="B Nazanin" panose="00000400000000000000" pitchFamily="2" charset="-78"/>
              </a:rPr>
              <a:t>ﻣﻌﺎﺩﻝﺳﺎﺯﻱ </a:t>
            </a:r>
            <a:r>
              <a:rPr lang="ar-SA" sz="2400" b="1" dirty="0">
                <a:cs typeface="B Nazanin" panose="00000400000000000000" pitchFamily="2" charset="-78"/>
              </a:rPr>
              <a:t>ﻧﻤﺮﺍﺕ ﺩﺭﻭﺱ ﮔﺬﺭﺍﻧﺪﻩ ﺷﺪﻩ ﺑﺮﺍﻱ ﺩﺍﻧﺸﺠﻮﻳﺎﻥ ﺍﻧﺼﺮﺍﻓﻲ، ﺍﺧﺮﺍﺟﻲ، ﺗﻐﻴﻴﺮ ﺭﺷﺘﻪﺍﻱ، ﺍﻧﺘﻘﺎﻟﻲ ﻭ ﻳﺎ ﺗﻐﻴﻴﺮ ﺭﺷﺘﻪ ﺗﻮﺃﻡ ﺑﺎ ﺍﻧﺘﻘﺎﻝ، ﺑﺎ ﺭﻋﺎﻳﺖ ﻣﻮﺍﺭﺩ ﺯﻳﺮ ﺍﻧﺠﺎﻡ ﻣﻲﺷﻮﺩ. </a:t>
            </a:r>
            <a:endParaRPr lang="en-US" sz="2400" b="1" dirty="0">
              <a:cs typeface="B Nazanin" panose="00000400000000000000" pitchFamily="2" charset="-78"/>
            </a:endParaRPr>
          </a:p>
          <a:p>
            <a:pPr marL="0" indent="0" algn="just" rtl="1">
              <a:buNone/>
            </a:pPr>
            <a:r>
              <a:rPr lang="ar-SA" sz="2400" b="1" dirty="0">
                <a:solidFill>
                  <a:srgbClr val="FF0000"/>
                </a:solidFill>
                <a:cs typeface="B Nazanin" panose="00000400000000000000" pitchFamily="2" charset="-78"/>
              </a:rPr>
              <a:t>ﺍﻟﻒ) ﺍﺯ ﺯﻣﺎﻥ ﮔﺬﺭﺍﻧﺪﻥ ﺁﻥ ﺩﺭﺱ ﺑﻴﺶ </a:t>
            </a:r>
            <a:r>
              <a:rPr lang="ar-SA" sz="2400" b="1" dirty="0" smtClean="0">
                <a:solidFill>
                  <a:srgbClr val="FF0000"/>
                </a:solidFill>
                <a:cs typeface="B Nazanin" panose="00000400000000000000" pitchFamily="2" charset="-78"/>
              </a:rPr>
              <a:t>ﺍﺯ</a:t>
            </a:r>
            <a:r>
              <a:rPr lang="en-US" sz="2400" b="1" dirty="0" smtClean="0">
                <a:solidFill>
                  <a:srgbClr val="FF0000"/>
                </a:solidFill>
                <a:cs typeface="B Nazanin" panose="00000400000000000000" pitchFamily="2" charset="-78"/>
              </a:rPr>
              <a:t>۵ </a:t>
            </a:r>
            <a:r>
              <a:rPr lang="fa-IR" sz="2400" b="1" dirty="0" smtClean="0">
                <a:solidFill>
                  <a:srgbClr val="FF0000"/>
                </a:solidFill>
                <a:cs typeface="B Nazanin" panose="00000400000000000000" pitchFamily="2" charset="-78"/>
              </a:rPr>
              <a:t> </a:t>
            </a:r>
            <a:r>
              <a:rPr lang="ar-SA" sz="2400" b="1" dirty="0" smtClean="0">
                <a:solidFill>
                  <a:srgbClr val="FF0000"/>
                </a:solidFill>
                <a:cs typeface="B Nazanin" panose="00000400000000000000" pitchFamily="2" charset="-78"/>
              </a:rPr>
              <a:t>ﺳﺎﻝ </a:t>
            </a:r>
            <a:r>
              <a:rPr lang="ar-SA" sz="2400" b="1" dirty="0">
                <a:solidFill>
                  <a:srgbClr val="FF0000"/>
                </a:solidFill>
                <a:cs typeface="B Nazanin" panose="00000400000000000000" pitchFamily="2" charset="-78"/>
              </a:rPr>
              <a:t>ﻧﮕﺬﺷﺘﻪ ﺑﺎﺷﺪ ﻭ ﺣﺪﺍﻗﻞ ﻧﻤﺮﻩ ﻗﺎﺑﻞ ﻗﺒﻮﻝ (ﺩﺭ </a:t>
            </a:r>
            <a:r>
              <a:rPr lang="ar-SA" sz="2400" b="1" dirty="0" smtClean="0">
                <a:solidFill>
                  <a:srgbClr val="FF0000"/>
                </a:solidFill>
                <a:cs typeface="B Nazanin" panose="00000400000000000000" pitchFamily="2" charset="-78"/>
              </a:rPr>
              <a:t>ﻛﺎﺭﺷﻨﺎﺳـﻲﺍﺭﺷـﺪ</a:t>
            </a:r>
            <a:r>
              <a:rPr lang="en-US" sz="2400" b="1" dirty="0" smtClean="0">
                <a:solidFill>
                  <a:srgbClr val="FF0000"/>
                </a:solidFill>
                <a:cs typeface="B Nazanin" panose="00000400000000000000" pitchFamily="2" charset="-78"/>
              </a:rPr>
              <a:t>(۱۴ </a:t>
            </a:r>
            <a:r>
              <a:rPr lang="ar-SA" sz="2400" b="1" dirty="0">
                <a:solidFill>
                  <a:srgbClr val="FF0000"/>
                </a:solidFill>
                <a:cs typeface="B Nazanin" panose="00000400000000000000" pitchFamily="2" charset="-78"/>
              </a:rPr>
              <a:t>ﺭﺍ ﺩﺭ ﺩﺍﻧﺸﮕﺎﻩ ﻳﺎ ﺭﺷﺘﻪ ﻣﺒﺪﺃ ﻛﺴﺐ ﻛﺮﺩﻩ ﺑﺎﺷﺪ. </a:t>
            </a:r>
            <a:endParaRPr lang="en-US" sz="2400" b="1" dirty="0">
              <a:solidFill>
                <a:srgbClr val="FF0000"/>
              </a:solidFill>
              <a:cs typeface="B Nazanin" panose="00000400000000000000" pitchFamily="2" charset="-78"/>
            </a:endParaRPr>
          </a:p>
          <a:p>
            <a:pPr marL="0" indent="0" algn="just" rtl="1">
              <a:buNone/>
            </a:pPr>
            <a:r>
              <a:rPr lang="ar-SA" sz="2400" b="1" dirty="0">
                <a:cs typeface="B Nazanin" panose="00000400000000000000" pitchFamily="2" charset="-78"/>
              </a:rPr>
              <a:t>ﺏ) ﺩﺭﻭﺱ ﺍﺯ ﺩﻭﺭﻩ ﻳﺎ ﺩﻭﺭﻩﻫﺎﻳﻲ ﻛﻪ ﻣﻨﺘﺞ ﺑﻪ ﺍﺧﺬ ﻳﻚ ﻣﺪﺭﻙ ﺗﺤﺼﻴﻠﻲ ﺭﺳﻤﻲ ﺷﺪﻩ ﺑﺎﺷﺪ، ﻧﻤﻲﺗﻮﺍﻧﺪ ﻣﻌﺎﺩﻝﺳﺎﺯﻱ ﺷﻮﺩ. </a:t>
            </a:r>
            <a:endParaRPr lang="en-US" sz="2400" b="1" dirty="0">
              <a:cs typeface="B Nazanin" panose="00000400000000000000" pitchFamily="2" charset="-78"/>
            </a:endParaRPr>
          </a:p>
          <a:p>
            <a:pPr marL="0" indent="0" algn="just" rtl="1">
              <a:buNone/>
            </a:pPr>
            <a:r>
              <a:rPr lang="ar-SA" sz="2400" b="1" dirty="0">
                <a:cs typeface="B Nazanin" panose="00000400000000000000" pitchFamily="2" charset="-78"/>
              </a:rPr>
              <a:t>ﺝ) ﺑﻪ ﻣﻨﻈﻮﺭ ﺟﻠﻮﮔﻴﺮﻱ ﺍﺯ ﺗﻀﻴﻴﻊ ﺣﻘﻮﻕ ﺩﻳﮕﺮ ﺩﺍﻧﺸﺠﻮﻳﺎﻥ، ﺩﺍﻧﺸﮕﺎﻩ ﺑﺎﻳﺴﺘﻲ ﺑﺮ ﺍﺳﺎﺱ ﺷﻴﻮﻩﻧﺎﻣﻪ ﻣﺼﻮﺏ ﺷـﻮﺭﺍﻱ ﺁﻣﻮﺯﺷـﻲ ﺩﺍﻧﺸﮕﺎﻩ ﺑﺮﺍﻱ ﻣﻌﺎﺩﻝﺳﺎﺯﻱ ﻧﻤﺮﺍﺕ ﻛﻪ ﺩﺭ ﺯﻣﺎﻥ ﺩﺭﺧﻮﺍﺳﺖ ﺩﺍﻧﺸﺠﻮ، ﻛﺘﺒﺎً ﺑﻪ ﻭﻱ ﺍﻃﻼﻉﺭﺳﺎﻧﻲ ﻣﻲﻛﻨﺪ،ﺿﺮﻳﺐ ﻣﻌـﺎﺩﻝﺳـﺎﺯﻱ ﻧﻤﺮﺍﺕ ﺭﺍ ﺑﺮ ﺍﺳﺎﺱ ﻛﻴﻔﻴﺖ ﻭ ﻭﻳﮋﮔﻲﻫﺎﻱ ﺩﺍﻧﺸﮕﺎﻩ ﻳﺎ ﺭﺷﺘﻪ ﻣﺒﺪﺃ ﻭ ﻣﻘﺼﺪ ﺗﻌﻴﻴﻦﻭﺍﻋﻤﺎﻝﻧﻤﺎﻳﺪﻭﻧﻤﺮﻩﻣﻌﺎﺩﻝﺳﺎﺯﻱﺷـﺪﻩﺩﺭ ﻧﻤﺮﺍﺕ ﺩﺍﻧﺸﮕﺎﻩ ﻣﻘﺼﺪ ﺩﺭﺝ ﺷﻮﺩ. </a:t>
            </a:r>
            <a:endParaRPr lang="en-US" sz="2400" b="1" dirty="0">
              <a:cs typeface="B Nazanin" panose="00000400000000000000" pitchFamily="2" charset="-78"/>
            </a:endParaRPr>
          </a:p>
          <a:p>
            <a:pPr marL="0" indent="0" algn="just" rtl="1">
              <a:buNone/>
            </a:pPr>
            <a:r>
              <a:rPr lang="ar-SA" sz="2400" b="1" dirty="0">
                <a:cs typeface="B Nazanin" panose="00000400000000000000" pitchFamily="2" charset="-78"/>
              </a:rPr>
              <a:t>ﺩ) </a:t>
            </a:r>
            <a:r>
              <a:rPr lang="ar-SA" sz="2400" b="1" dirty="0">
                <a:solidFill>
                  <a:srgbClr val="FF0000"/>
                </a:solidFill>
                <a:cs typeface="B Nazanin" panose="00000400000000000000" pitchFamily="2" charset="-78"/>
              </a:rPr>
              <a:t>ﺑﺮﺍﻱ ﺩﺍﻧﺸﺠﻮﻱ ﻛﺎﺭﺷﻨﺎﺳﻲﺍﺭﺷﺪ ﺑﻪ ﺍﺯﺍء ﻣﻌﺎﺩﻝﺳﺎﺯﻱ </a:t>
            </a:r>
            <a:r>
              <a:rPr lang="ar-SA" sz="2400" b="1" dirty="0" smtClean="0">
                <a:solidFill>
                  <a:srgbClr val="FF0000"/>
                </a:solidFill>
                <a:cs typeface="B Nazanin" panose="00000400000000000000" pitchFamily="2" charset="-78"/>
              </a:rPr>
              <a:t>ﻫ</a:t>
            </a:r>
            <a:r>
              <a:rPr lang="fa-IR" sz="2400" b="1" dirty="0" smtClean="0">
                <a:solidFill>
                  <a:srgbClr val="FF0000"/>
                </a:solidFill>
                <a:cs typeface="B Nazanin" panose="00000400000000000000" pitchFamily="2" charset="-78"/>
              </a:rPr>
              <a:t>ر 12 </a:t>
            </a:r>
            <a:r>
              <a:rPr lang="ar-SA" sz="2400" b="1" u="sng" dirty="0" smtClean="0">
                <a:solidFill>
                  <a:srgbClr val="FF0000"/>
                </a:solidFill>
                <a:cs typeface="B Nazanin" panose="00000400000000000000" pitchFamily="2" charset="-78"/>
              </a:rPr>
              <a:t>ﻭﺍﺣﺪ </a:t>
            </a:r>
            <a:r>
              <a:rPr lang="ar-SA" sz="2400" b="1" dirty="0">
                <a:solidFill>
                  <a:srgbClr val="FF0000"/>
                </a:solidFill>
                <a:cs typeface="B Nazanin" panose="00000400000000000000" pitchFamily="2" charset="-78"/>
              </a:rPr>
              <a:t>ﺩﺭﺳﻲ، ﻳﻚ</a:t>
            </a:r>
            <a:r>
              <a:rPr lang="fa-IR" sz="2400" b="1" dirty="0">
                <a:solidFill>
                  <a:srgbClr val="FF0000"/>
                </a:solidFill>
                <a:cs typeface="B Nazanin" panose="00000400000000000000" pitchFamily="2" charset="-78"/>
              </a:rPr>
              <a:t> </a:t>
            </a:r>
            <a:r>
              <a:rPr lang="ar-SA" sz="2400" b="1" dirty="0">
                <a:solidFill>
                  <a:srgbClr val="FF0000"/>
                </a:solidFill>
                <a:cs typeface="B Nazanin" panose="00000400000000000000" pitchFamily="2" charset="-78"/>
              </a:rPr>
              <a:t>ﻧﻴﻤﺴـﺎﻝ ﺍﺯ ﺳـﻨﻮﺍﺕ ﻣﺠـﺎﺯ ﺗﺤﺼـﻴﻞ ﻭﻱ ﻛﺎﺳﺘﻪ ﻣﻲ ﺷﻮﺩ. </a:t>
            </a:r>
            <a:endParaRPr lang="en-US" sz="2400" b="1" dirty="0">
              <a:solidFill>
                <a:srgbClr val="FF0000"/>
              </a:solidFill>
              <a:cs typeface="B Nazanin" panose="00000400000000000000" pitchFamily="2" charset="-78"/>
            </a:endParaRPr>
          </a:p>
          <a:p>
            <a:pPr algn="just"/>
            <a:endParaRPr lang="en-US" sz="24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2166619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88641"/>
            <a:ext cx="8354889" cy="1656183"/>
          </a:xfrm>
        </p:spPr>
        <p:txBody>
          <a:bodyPr>
            <a:noAutofit/>
          </a:bodyPr>
          <a:lstStyle/>
          <a:p>
            <a:pPr marL="0" indent="0" algn="just" rtl="1">
              <a:buNone/>
            </a:pPr>
            <a:r>
              <a:rPr lang="fa-IR" sz="2400" b="1" dirty="0">
                <a:solidFill>
                  <a:srgbClr val="FF0000"/>
                </a:solidFill>
                <a:cs typeface="B Nazanin" panose="00000400000000000000" pitchFamily="2" charset="-78"/>
              </a:rPr>
              <a:t>شیوه نامه </a:t>
            </a:r>
            <a:r>
              <a:rPr lang="fa-IR" sz="2400" b="1" dirty="0" smtClean="0">
                <a:solidFill>
                  <a:srgbClr val="FF0000"/>
                </a:solidFill>
                <a:cs typeface="B Nazanin" panose="00000400000000000000" pitchFamily="2" charset="-78"/>
              </a:rPr>
              <a:t>اجرایی</a:t>
            </a:r>
          </a:p>
          <a:p>
            <a:pPr marL="0" indent="0" algn="just" rtl="1">
              <a:buNone/>
            </a:pPr>
            <a:r>
              <a:rPr lang="ar-SA" sz="2400" b="1" dirty="0" smtClean="0">
                <a:cs typeface="B Nazanin" panose="00000400000000000000" pitchFamily="2" charset="-78"/>
              </a:rPr>
              <a:t>ﺿﻤﻦ </a:t>
            </a:r>
            <a:r>
              <a:rPr lang="ar-SA" sz="2400" b="1" dirty="0">
                <a:cs typeface="B Nazanin" panose="00000400000000000000" pitchFamily="2" charset="-78"/>
              </a:rPr>
              <a:t>ﺭﻋﺎﻳﺖ ﻣﻔﺎﺩ </a:t>
            </a:r>
            <a:r>
              <a:rPr lang="ar-SA" sz="2400" b="1" dirty="0" smtClean="0">
                <a:cs typeface="B Nazanin" panose="00000400000000000000" pitchFamily="2" charset="-78"/>
              </a:rPr>
              <a:t>ﻣﺎﺩﻩ</a:t>
            </a:r>
            <a:r>
              <a:rPr lang="en-US" sz="2400" b="1" dirty="0" smtClean="0">
                <a:cs typeface="B Nazanin" panose="00000400000000000000" pitchFamily="2" charset="-78"/>
              </a:rPr>
              <a:t>۱۲ </a:t>
            </a:r>
            <a:r>
              <a:rPr lang="fa-IR" sz="2400" b="1" dirty="0" smtClean="0">
                <a:cs typeface="B Nazanin" panose="00000400000000000000" pitchFamily="2" charset="-78"/>
              </a:rPr>
              <a:t> </a:t>
            </a:r>
            <a:r>
              <a:rPr lang="ar-SA" sz="2400" b="1" dirty="0" smtClean="0">
                <a:cs typeface="B Nazanin" panose="00000400000000000000" pitchFamily="2" charset="-78"/>
              </a:rPr>
              <a:t>ﺁﺋﻴﻦ </a:t>
            </a:r>
            <a:r>
              <a:rPr lang="ar-SA" sz="2400" b="1" dirty="0">
                <a:cs typeface="B Nazanin" panose="00000400000000000000" pitchFamily="2" charset="-78"/>
              </a:rPr>
              <a:t>ﻧﺎﻣـﻪ، ﻣﻌـﺎﺩﻝﺳـﺎﺯﻱ ﻭﺍﺣـﺪﻫﺎﻱ ﺩﺭﺳـﻲ ﮔﺬﺭﺍﻧـﺪﻩ ﺷـﺪﻩ </a:t>
            </a:r>
            <a:r>
              <a:rPr lang="ar-SA" sz="2400" b="1" dirty="0" smtClean="0">
                <a:cs typeface="B Nazanin" panose="00000400000000000000" pitchFamily="2" charset="-78"/>
              </a:rPr>
              <a:t>ﺩﺍﻧﺸﺠﻮﻳﺎﻥ </a:t>
            </a:r>
            <a:r>
              <a:rPr lang="ar-SA" sz="2400" b="1" dirty="0">
                <a:cs typeface="B Nazanin" panose="00000400000000000000" pitchFamily="2" charset="-78"/>
              </a:rPr>
              <a:t>ﺍﻧﺼﺮﺍﻓﻲ ﻭ ﺍﺧﺮﺍﺟﻲ ﺩﺭ ﺩﺍﻧﺸﮕﺎﻩ ﺷﻬﻴﺪ ﺑﻬﺸﺘﻲ، ﻗﺒﻞ ﺍﺯ ﭘﺬﻳﺮﺵ ﺑﺎ ﺷﺮﺍﻳﻂ ﺫﻳﻞ ﺍﻣﻜﺎﻥﭘﺬﻳﺮ ﺍﺳﺖ: </a:t>
            </a:r>
            <a:endParaRPr lang="en-US" sz="2400" b="1" dirty="0">
              <a:cs typeface="B Nazanin" panose="00000400000000000000" pitchFamily="2" charset="-78"/>
            </a:endParaRPr>
          </a:p>
          <a:p>
            <a:pPr marL="0" indent="0" algn="just" rtl="1">
              <a:buNone/>
            </a:pPr>
            <a:endParaRPr lang="fa-IR" sz="2400" b="1" dirty="0">
              <a:cs typeface="B Nazanin" panose="00000400000000000000" pitchFamily="2" charset="-78"/>
            </a:endParaRPr>
          </a:p>
          <a:p>
            <a:pPr marL="0" indent="0" algn="just" rtl="1">
              <a:buNone/>
            </a:pPr>
            <a:endParaRPr lang="fa-IR" sz="2400" b="1" dirty="0" smtClean="0">
              <a:cs typeface="B Nazanin" panose="00000400000000000000" pitchFamily="2" charset="-78"/>
            </a:endParaRPr>
          </a:p>
          <a:p>
            <a:pPr marL="0" indent="0" algn="just" rtl="1">
              <a:buNone/>
            </a:pPr>
            <a:endParaRPr lang="fa-IR" sz="2400" b="1" dirty="0">
              <a:cs typeface="B Nazanin" panose="00000400000000000000" pitchFamily="2" charset="-78"/>
            </a:endParaRPr>
          </a:p>
          <a:p>
            <a:pPr marL="0" indent="0" algn="just" rtl="1">
              <a:buNone/>
            </a:pPr>
            <a:endParaRPr lang="en-US" sz="2400" b="1" dirty="0">
              <a:cs typeface="B Nazanin" panose="000004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997783297"/>
              </p:ext>
            </p:extLst>
          </p:nvPr>
        </p:nvGraphicFramePr>
        <p:xfrm>
          <a:off x="251520" y="1916832"/>
          <a:ext cx="8784976" cy="475488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1149963555"/>
                    </a:ext>
                  </a:extLst>
                </a:gridCol>
                <a:gridCol w="4392488">
                  <a:extLst>
                    <a:ext uri="{9D8B030D-6E8A-4147-A177-3AD203B41FA5}">
                      <a16:colId xmlns:a16="http://schemas.microsoft.com/office/drawing/2014/main" val="36659512"/>
                    </a:ext>
                  </a:extLst>
                </a:gridCol>
              </a:tblGrid>
              <a:tr h="370840">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600" b="1" dirty="0" smtClean="0">
                          <a:solidFill>
                            <a:schemeClr val="tx1"/>
                          </a:solidFill>
                          <a:cs typeface="B Nazanin" panose="00000400000000000000" pitchFamily="2" charset="-78"/>
                        </a:rPr>
                        <a:t>ﻣﻌﺎﺩﻝ ﺳﺎﺯﻱ ﺩﺭﻭﺳﻲ ﻛﻪ ﺩﺍﻧﺸﺠﻮ ﻗﺒﻞ ﺍﺯ ﻭﺭﻭﺩ ﺑﻪ ﺩﺍﻧﺸﮕﺎﻩ، ﺩﺭ ﻣﻘﻄﻊ ﻛﺎﺭﺷﻨﺎﺳﻲﺍﺭﺷﺪ </a:t>
                      </a:r>
                      <a:r>
                        <a:rPr lang="fa-IR" sz="1600" b="1" dirty="0" smtClean="0">
                          <a:solidFill>
                            <a:schemeClr val="tx1"/>
                          </a:solidFill>
                          <a:cs typeface="B Nazanin" panose="00000400000000000000" pitchFamily="2" charset="-78"/>
                        </a:rPr>
                        <a:t>در سایر دانشگاه</a:t>
                      </a:r>
                      <a:r>
                        <a:rPr lang="fa-IR" sz="1600" b="1" baseline="0" dirty="0" smtClean="0">
                          <a:solidFill>
                            <a:schemeClr val="tx1"/>
                          </a:solidFill>
                          <a:cs typeface="B Nazanin" panose="00000400000000000000" pitchFamily="2" charset="-78"/>
                        </a:rPr>
                        <a:t> های برتر</a:t>
                      </a:r>
                      <a:r>
                        <a:rPr lang="ar-SA" sz="1600" b="1" dirty="0" smtClean="0">
                          <a:solidFill>
                            <a:schemeClr val="tx1"/>
                          </a:solidFill>
                          <a:cs typeface="B Nazanin" panose="00000400000000000000" pitchFamily="2" charset="-78"/>
                        </a:rPr>
                        <a:t> ﮔﺬﺭﺍﻧﺪﻩ ﺍﺳﺖ:</a:t>
                      </a:r>
                      <a:endParaRPr lang="en-US" sz="1600" dirty="0">
                        <a:solidFill>
                          <a:schemeClr val="tx1"/>
                        </a:solidFill>
                      </a:endParaRPr>
                    </a:p>
                  </a:txBody>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ar-SA" sz="1600" b="1" dirty="0" smtClean="0">
                          <a:solidFill>
                            <a:schemeClr val="tx1"/>
                          </a:solidFill>
                          <a:cs typeface="B Nazanin" panose="00000400000000000000" pitchFamily="2" charset="-78"/>
                        </a:rPr>
                        <a:t>ﻣﻌﺎﺩﻝ ﺳﺎﺯﻱ ﺩﺭﻭﺳﻲ ﻛﻪ ﺩﺍﻧﺸﺠﻮ ﻗﺒﻞ ﺍﺯ ﻭﺭﻭﺩ ﺑﻪ ﺩﺍﻧﺸﮕﺎﻩ، ﺩﺭ ﻣﻘﻄﻊ ﻛﺎﺭﺷﻨﺎﺳﻲﺍﺭﺷﺪ ﺩﺍﻧﺸـﮕﺎﻩ </a:t>
                      </a:r>
                      <a:r>
                        <a:rPr lang="fa-IR" sz="1600" b="1" dirty="0" smtClean="0">
                          <a:solidFill>
                            <a:schemeClr val="tx1"/>
                          </a:solidFill>
                          <a:cs typeface="B Nazanin" panose="00000400000000000000" pitchFamily="2" charset="-78"/>
                        </a:rPr>
                        <a:t>ش</a:t>
                      </a:r>
                      <a:r>
                        <a:rPr lang="ar-SA" sz="1600" b="1" dirty="0" smtClean="0">
                          <a:solidFill>
                            <a:schemeClr val="tx1"/>
                          </a:solidFill>
                          <a:cs typeface="B Nazanin" panose="00000400000000000000" pitchFamily="2" charset="-78"/>
                        </a:rPr>
                        <a:t>ـﻬﻴﺪ ﺑﻬﺸﺘﻲ ﮔﺬﺭﺍﻧﺪﻩ ﺍﺳﺖ:</a:t>
                      </a:r>
                      <a:endParaRPr lang="en-US" sz="1600" dirty="0">
                        <a:solidFill>
                          <a:schemeClr val="tx1"/>
                        </a:solidFill>
                      </a:endParaRPr>
                    </a:p>
                  </a:txBody>
                  <a:tcPr/>
                </a:tc>
                <a:extLst>
                  <a:ext uri="{0D108BD9-81ED-4DB2-BD59-A6C34878D82A}">
                    <a16:rowId xmlns:a16="http://schemas.microsoft.com/office/drawing/2014/main" val="2391506102"/>
                  </a:ext>
                </a:extLst>
              </a:tr>
              <a:tr h="370840">
                <a:tc>
                  <a:txBody>
                    <a:bodyPr/>
                    <a:lstStyle/>
                    <a:p>
                      <a:pPr marL="0" indent="0" algn="just" rtl="1">
                        <a:buNone/>
                      </a:pPr>
                      <a:r>
                        <a:rPr lang="fa-IR" sz="1800" b="1" dirty="0" smtClean="0">
                          <a:cs typeface="B Nazanin" panose="00000400000000000000" pitchFamily="2" charset="-78"/>
                        </a:rPr>
                        <a:t>1. </a:t>
                      </a:r>
                      <a:r>
                        <a:rPr lang="ar-SA" sz="1800" b="1" dirty="0" smtClean="0">
                          <a:cs typeface="B Nazanin" panose="00000400000000000000" pitchFamily="2" charset="-78"/>
                        </a:rPr>
                        <a:t>ﻻﺯﻡ ﺍﺳﺖ ﺩﺭﻭﺱ ﮔﺬﺭﺍﻧﺪﻩ ﺷﺪﻩ ﺑﺎ ﺩﺭﻭﺱ ﺟﺪﻳﺪ، ﺑﻨﺎ ﺑﻪ ﺗﺸﺨﻴﺺ ﮔﺮﻭﻩ ﺁﻣﻮﺯﺷﻲ، ﻣﺸﺎﺑﻬﺖ ﻣﺤﺘﻮﺍﻳﻲ ﺩﺍﺷـﺘﻪ ﺑﺎﺷﺪ. </a:t>
                      </a:r>
                      <a:endParaRPr lang="en-US" sz="1800" b="1" dirty="0" smtClean="0">
                        <a:cs typeface="B Nazanin" panose="00000400000000000000" pitchFamily="2" charset="-78"/>
                      </a:endParaRPr>
                    </a:p>
                    <a:p>
                      <a:pPr marL="0" indent="0" algn="just" rtl="1">
                        <a:buNone/>
                      </a:pPr>
                      <a:r>
                        <a:rPr lang="fa-IR" sz="1800" b="1" dirty="0" smtClean="0">
                          <a:cs typeface="B Nazanin" panose="00000400000000000000" pitchFamily="2" charset="-78"/>
                        </a:rPr>
                        <a:t>2.</a:t>
                      </a:r>
                      <a:r>
                        <a:rPr lang="fa-IR" sz="1800" b="1" baseline="0" dirty="0" smtClean="0">
                          <a:cs typeface="B Nazanin" panose="00000400000000000000" pitchFamily="2" charset="-78"/>
                        </a:rPr>
                        <a:t> </a:t>
                      </a:r>
                      <a:r>
                        <a:rPr lang="en-US" sz="1800" b="1" dirty="0" smtClean="0">
                          <a:cs typeface="B Nazanin" panose="00000400000000000000" pitchFamily="2" charset="-78"/>
                        </a:rPr>
                        <a:t> </a:t>
                      </a:r>
                      <a:r>
                        <a:rPr lang="ar-SA" sz="1800" b="1" dirty="0" smtClean="0">
                          <a:cs typeface="B Nazanin" panose="00000400000000000000" pitchFamily="2" charset="-78"/>
                        </a:rPr>
                        <a:t>ﻧﻤﺮﺍﺕ ﺩﺭﻭﺱ ﭘﺬﻳﺮﻓﺘﻪ ﺷﺪﻩ ﻓﻘﻂ ﺩﺭ </a:t>
                      </a:r>
                      <a:r>
                        <a:rPr lang="ar-SA" sz="1800" b="1" dirty="0" smtClean="0">
                          <a:solidFill>
                            <a:schemeClr val="accent5"/>
                          </a:solidFill>
                          <a:cs typeface="B Nazanin" panose="00000400000000000000" pitchFamily="2" charset="-78"/>
                        </a:rPr>
                        <a:t>ﻣﻴﺎﻧﮕﻴﻦ ﻛﻞ ﺩﺍﻧﺸﺠﻮ ﻣﺤﺎﺳﺒﻪ ﻣﻲﺷﻮﺩ.</a:t>
                      </a:r>
                      <a:endParaRPr lang="fa-IR" sz="1800" b="1" dirty="0" smtClean="0">
                        <a:solidFill>
                          <a:schemeClr val="accent5"/>
                        </a:solidFill>
                        <a:cs typeface="B Nazanin" panose="00000400000000000000" pitchFamily="2" charset="-78"/>
                      </a:endParaRPr>
                    </a:p>
                    <a:p>
                      <a:pPr marL="342900" indent="-342900" algn="just" rtl="1">
                        <a:buAutoNum type="arabicPeriod" startAt="3"/>
                      </a:pPr>
                      <a:r>
                        <a:rPr lang="ar-SA" sz="1800" b="1" dirty="0" smtClean="0">
                          <a:cs typeface="B Nazanin" panose="00000400000000000000" pitchFamily="2" charset="-78"/>
                        </a:rPr>
                        <a:t>ﭘﺬﻳﺮﺵ ﺩﻭ ﺩﺭﺱ ﻳﻜﺴﺎﻥ (ﺍﺯ ﻧﻈﺮ ﻋﻨﻮﺍﻥ ﻭ ﻣﺤﺘﻮﻱ) ﺑﺎ ﻣﻴﺰﺍﻥ ﻭﺍﺣﺪﻫﺎﻱ ﻣﺘﻔﺎﻭﺕ ﺑﻪ ﺷﺮﻃﻲ ﺍﻣﻜﺎﻥﭘﺬﻳﺮ ﺍﺳـﺖ </a:t>
                      </a:r>
                      <a:r>
                        <a:rPr lang="fa-IR" sz="1800" b="1" dirty="0" smtClean="0">
                          <a:cs typeface="B Nazanin" panose="00000400000000000000" pitchFamily="2" charset="-78"/>
                        </a:rPr>
                        <a:t>میزان واحد درس گذرانده شده بیش</a:t>
                      </a:r>
                      <a:r>
                        <a:rPr lang="fa-IR" sz="1800" b="1" baseline="0" dirty="0" smtClean="0">
                          <a:cs typeface="B Nazanin" panose="00000400000000000000" pitchFamily="2" charset="-78"/>
                        </a:rPr>
                        <a:t> از میزان واحد درسی باشد.</a:t>
                      </a:r>
                      <a:r>
                        <a:rPr lang="ar-SA" sz="1800" b="1" dirty="0" smtClean="0">
                          <a:cs typeface="B Nazanin" panose="00000400000000000000" pitchFamily="2" charset="-78"/>
                        </a:rPr>
                        <a:t> </a:t>
                      </a:r>
                      <a:r>
                        <a:rPr lang="fa-IR" sz="1800" b="1" dirty="0" smtClean="0">
                          <a:cs typeface="B Nazanin" panose="00000400000000000000" pitchFamily="2" charset="-78"/>
                        </a:rPr>
                        <a:t>(3 واحدی به جای 2 واحدی قابل تطبیق</a:t>
                      </a:r>
                      <a:r>
                        <a:rPr lang="fa-IR" sz="1800" b="1" baseline="0" dirty="0" smtClean="0">
                          <a:cs typeface="B Nazanin" panose="00000400000000000000" pitchFamily="2" charset="-78"/>
                        </a:rPr>
                        <a:t> است)</a:t>
                      </a:r>
                    </a:p>
                    <a:p>
                      <a:pPr marL="342900" indent="-342900" algn="just" rtl="1">
                        <a:buAutoNum type="arabicPeriod" startAt="3"/>
                      </a:pPr>
                      <a:r>
                        <a:rPr lang="fa-IR" sz="1800" b="1" baseline="0" dirty="0" smtClean="0">
                          <a:solidFill>
                            <a:schemeClr val="accent5"/>
                          </a:solidFill>
                          <a:cs typeface="B Nazanin" panose="00000400000000000000" pitchFamily="2" charset="-78"/>
                        </a:rPr>
                        <a:t>حداکثر واحدهای قابل تطبیق 50 درصد کل واحدهای درسی رشته(به جز پایان نامه) می باشد</a:t>
                      </a:r>
                    </a:p>
                    <a:p>
                      <a:pPr marL="0" indent="0" algn="just" rtl="1">
                        <a:buNone/>
                      </a:pPr>
                      <a:endParaRPr lang="en-US" sz="1800" b="1" dirty="0" smtClean="0">
                        <a:cs typeface="B Nazanin" panose="00000400000000000000" pitchFamily="2" charset="-78"/>
                      </a:endParaRPr>
                    </a:p>
                    <a:p>
                      <a:pPr algn="ctr" rtl="1"/>
                      <a:endParaRPr lang="en-US" dirty="0"/>
                    </a:p>
                  </a:txBody>
                  <a:tcPr/>
                </a:tc>
                <a:tc>
                  <a:txBody>
                    <a:bodyPr/>
                    <a:lstStyle/>
                    <a:p>
                      <a:pPr marL="0" indent="0" algn="just" rtl="1">
                        <a:buNone/>
                      </a:pPr>
                      <a:r>
                        <a:rPr lang="fa-IR" sz="1800" b="1" dirty="0" smtClean="0">
                          <a:cs typeface="B Nazanin" panose="00000400000000000000" pitchFamily="2" charset="-78"/>
                        </a:rPr>
                        <a:t>1. </a:t>
                      </a:r>
                      <a:r>
                        <a:rPr lang="ar-SA" sz="1800" b="1" dirty="0" smtClean="0">
                          <a:cs typeface="B Nazanin" panose="00000400000000000000" pitchFamily="2" charset="-78"/>
                        </a:rPr>
                        <a:t>ﻻﺯﻡ ﺍﺳﺖ ﺩﺭﻭﺱ ﮔﺬﺭﺍﻧﺪﻩ ﺷﺪﻩ ﺑﺎ ﺩﺭﻭﺱ ﺟﺪﻳﺪ، ﺑﻨﺎ ﺑﻪ ﺗﺸﺨﻴﺺ ﮔﺮﻭﻩ ﺁﻣﻮﺯﺷﻲ، ﻣﺸﺎﺑﻬﺖ ﻣﺤﺘﻮﺍﻳﻲ ﺩﺍﺷـﺘﻪ ﺑﺎﺷﺪ. </a:t>
                      </a:r>
                      <a:endParaRPr lang="en-US" sz="1800" b="1" dirty="0" smtClean="0">
                        <a:cs typeface="B Nazanin" panose="00000400000000000000" pitchFamily="2" charset="-78"/>
                      </a:endParaRPr>
                    </a:p>
                    <a:p>
                      <a:pPr marL="0" indent="0" algn="just" rtl="1">
                        <a:buNone/>
                      </a:pPr>
                      <a:r>
                        <a:rPr lang="fa-IR" sz="1800" b="1" dirty="0" smtClean="0">
                          <a:cs typeface="B Nazanin" panose="00000400000000000000" pitchFamily="2" charset="-78"/>
                        </a:rPr>
                        <a:t>2.</a:t>
                      </a:r>
                      <a:r>
                        <a:rPr lang="fa-IR" sz="1800" b="1" baseline="0" dirty="0" smtClean="0">
                          <a:cs typeface="B Nazanin" panose="00000400000000000000" pitchFamily="2" charset="-78"/>
                        </a:rPr>
                        <a:t> </a:t>
                      </a:r>
                      <a:r>
                        <a:rPr lang="en-US" sz="1800" b="1" dirty="0" smtClean="0">
                          <a:cs typeface="B Nazanin" panose="00000400000000000000" pitchFamily="2" charset="-78"/>
                        </a:rPr>
                        <a:t> </a:t>
                      </a:r>
                      <a:r>
                        <a:rPr lang="ar-SA" sz="1800" b="1" dirty="0" smtClean="0">
                          <a:cs typeface="B Nazanin" panose="00000400000000000000" pitchFamily="2" charset="-78"/>
                        </a:rPr>
                        <a:t>ﻧﻤﺮﺍﺕ ﺩﺭﻭﺱ ﭘﺬﻳﺮﻓﺘﻪ ﺷﺪﻩ ﻓﻘﻂ ﺩﺭ </a:t>
                      </a:r>
                      <a:r>
                        <a:rPr lang="ar-SA" sz="1800" b="1" dirty="0" smtClean="0">
                          <a:solidFill>
                            <a:schemeClr val="accent5"/>
                          </a:solidFill>
                          <a:cs typeface="B Nazanin" panose="00000400000000000000" pitchFamily="2" charset="-78"/>
                        </a:rPr>
                        <a:t>ﻣﻴﺎﻧﮕﻴﻦ ﻛﻞ ﺩﺍﻧﺸﺠﻮ ﻣﺤﺎﺳﺒﻪ ﻣﻲﺷﻮﺩ.</a:t>
                      </a:r>
                      <a:endParaRPr lang="fa-IR" sz="1800" b="1" dirty="0" smtClean="0">
                        <a:solidFill>
                          <a:schemeClr val="accent5"/>
                        </a:solidFill>
                        <a:cs typeface="B Nazanin" panose="00000400000000000000" pitchFamily="2" charset="-78"/>
                      </a:endParaRPr>
                    </a:p>
                    <a:p>
                      <a:pPr marL="0" indent="0" algn="just" rtl="1">
                        <a:buNone/>
                      </a:pPr>
                      <a:r>
                        <a:rPr lang="fa-IR" sz="1800" b="1" dirty="0" smtClean="0">
                          <a:cs typeface="B Nazanin" panose="00000400000000000000" pitchFamily="2" charset="-78"/>
                        </a:rPr>
                        <a:t>3.</a:t>
                      </a:r>
                      <a:r>
                        <a:rPr lang="fa-IR" sz="1800" b="1" baseline="0" dirty="0" smtClean="0">
                          <a:cs typeface="B Nazanin" panose="00000400000000000000" pitchFamily="2" charset="-78"/>
                        </a:rPr>
                        <a:t> </a:t>
                      </a:r>
                      <a:r>
                        <a:rPr lang="fa-IR" sz="1800" b="1" dirty="0" smtClean="0">
                          <a:cs typeface="B Nazanin" panose="00000400000000000000" pitchFamily="2" charset="-78"/>
                        </a:rPr>
                        <a:t> </a:t>
                      </a:r>
                      <a:r>
                        <a:rPr lang="ar-SA" sz="1800" b="1" dirty="0" smtClean="0">
                          <a:cs typeface="B Nazanin" panose="00000400000000000000" pitchFamily="2" charset="-78"/>
                        </a:rPr>
                        <a:t>ﭘﺬﻳﺮﺵ ﺩﻭ ﺩﺭﺱ ﻳﻜﺴﺎﻥ (ﺍﺯ ﻧﻈﺮ ﻋﻨﻮﺍﻥ ﻭ ﻣﺤﺘﻮﻱ) ﺑﺎ ﻣﻴﺰﺍﻥ ﻭﺍﺣﺪﻫﺎﻱ ﻣﺘﻔﺎﻭﺕ ﺑﻪ ﺷﺮﻃﻲ ﺍﻣﻜﺎﻥﭘﺬﻳﺮ ﺍﺳـﺖ </a:t>
                      </a:r>
                      <a:r>
                        <a:rPr lang="fa-IR" sz="1800" b="1" dirty="0" smtClean="0">
                          <a:cs typeface="B Nazanin" panose="00000400000000000000" pitchFamily="2" charset="-78"/>
                        </a:rPr>
                        <a:t>میزان واحد درس گذرانده شده بیش</a:t>
                      </a:r>
                      <a:r>
                        <a:rPr lang="fa-IR" sz="1800" b="1" baseline="0" dirty="0" smtClean="0">
                          <a:cs typeface="B Nazanin" panose="00000400000000000000" pitchFamily="2" charset="-78"/>
                        </a:rPr>
                        <a:t> از میزان واحد درسی باشد.</a:t>
                      </a:r>
                      <a:r>
                        <a:rPr lang="ar-SA" sz="1800" b="1" dirty="0" smtClean="0">
                          <a:cs typeface="B Nazanin" panose="00000400000000000000" pitchFamily="2" charset="-78"/>
                        </a:rPr>
                        <a:t> </a:t>
                      </a:r>
                      <a:r>
                        <a:rPr lang="fa-IR" sz="1800" b="1" dirty="0" smtClean="0">
                          <a:cs typeface="B Nazanin" panose="00000400000000000000" pitchFamily="2" charset="-78"/>
                        </a:rPr>
                        <a:t>(3 واحدی به جای 2 واحدی قابل تطبیق</a:t>
                      </a:r>
                      <a:r>
                        <a:rPr lang="fa-IR" sz="1800" b="1" baseline="0" dirty="0" smtClean="0">
                          <a:cs typeface="B Nazanin" panose="00000400000000000000" pitchFamily="2" charset="-78"/>
                        </a:rPr>
                        <a:t> است)</a:t>
                      </a:r>
                      <a:endParaRPr lang="en-US" sz="1800" b="1" dirty="0" smtClean="0">
                        <a:cs typeface="B Nazanin" panose="00000400000000000000" pitchFamily="2" charset="-78"/>
                      </a:endParaRPr>
                    </a:p>
                    <a:p>
                      <a:pPr algn="ctr" rtl="1"/>
                      <a:endParaRPr lang="en-US" dirty="0"/>
                    </a:p>
                  </a:txBody>
                  <a:tcPr/>
                </a:tc>
                <a:extLst>
                  <a:ext uri="{0D108BD9-81ED-4DB2-BD59-A6C34878D82A}">
                    <a16:rowId xmlns:a16="http://schemas.microsoft.com/office/drawing/2014/main" val="3751970069"/>
                  </a:ext>
                </a:extLst>
              </a:tr>
            </a:tbl>
          </a:graphicData>
        </a:graphic>
      </p:graphicFrame>
    </p:spTree>
    <p:extLst>
      <p:ext uri="{BB962C8B-B14F-4D97-AF65-F5344CB8AC3E}">
        <p14:creationId xmlns:p14="http://schemas.microsoft.com/office/powerpoint/2010/main" val="4289300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492896"/>
            <a:ext cx="6347713" cy="1320800"/>
          </a:xfrm>
        </p:spPr>
        <p:txBody>
          <a:bodyPr>
            <a:normAutofit/>
          </a:bodyPr>
          <a:lstStyle/>
          <a:p>
            <a:pPr algn="ctr"/>
            <a:r>
              <a:rPr lang="fa-IR" sz="8000" b="1" dirty="0" smtClean="0">
                <a:cs typeface="B Nazanin" panose="00000400000000000000" pitchFamily="2" charset="-78"/>
              </a:rPr>
              <a:t>مواد اختصاصی </a:t>
            </a:r>
            <a:endParaRPr lang="en-US" sz="8000" b="1" dirty="0">
              <a:cs typeface="B Nazanin" panose="00000400000000000000" pitchFamily="2" charset="-78"/>
            </a:endParaRPr>
          </a:p>
        </p:txBody>
      </p:sp>
    </p:spTree>
    <p:extLst>
      <p:ext uri="{BB962C8B-B14F-4D97-AF65-F5344CB8AC3E}">
        <p14:creationId xmlns:p14="http://schemas.microsoft.com/office/powerpoint/2010/main" val="716494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272E66-ED3D-4710-85F3-D54414D7141F}"/>
              </a:ext>
            </a:extLst>
          </p:cNvPr>
          <p:cNvSpPr>
            <a:spLocks noGrp="1"/>
          </p:cNvSpPr>
          <p:nvPr>
            <p:ph idx="1"/>
          </p:nvPr>
        </p:nvSpPr>
        <p:spPr>
          <a:xfrm>
            <a:off x="179512" y="332656"/>
            <a:ext cx="8856984" cy="6120680"/>
          </a:xfrm>
        </p:spPr>
        <p:txBody>
          <a:bodyPr>
            <a:noAutofit/>
          </a:bodyPr>
          <a:lstStyle/>
          <a:p>
            <a:pPr marL="0" indent="0" algn="just" rtl="1">
              <a:buNone/>
            </a:pPr>
            <a:r>
              <a:rPr lang="ar-SA" sz="2100" b="1" dirty="0">
                <a:solidFill>
                  <a:srgbClr val="FF0000"/>
                </a:solidFill>
                <a:cs typeface="B Nazanin" panose="00000400000000000000" pitchFamily="2" charset="-78"/>
              </a:rPr>
              <a:t>ﻣﺎﺩﻩ </a:t>
            </a:r>
            <a:r>
              <a:rPr lang="en-US" sz="2100" b="1" dirty="0">
                <a:solidFill>
                  <a:srgbClr val="FF0000"/>
                </a:solidFill>
                <a:cs typeface="B Nazanin" panose="00000400000000000000" pitchFamily="2" charset="-78"/>
              </a:rPr>
              <a:t>۱۴ </a:t>
            </a:r>
            <a:r>
              <a:rPr lang="fa-IR" sz="2100" b="1" dirty="0">
                <a:solidFill>
                  <a:srgbClr val="FF0000"/>
                </a:solidFill>
                <a:cs typeface="B Nazanin" panose="00000400000000000000" pitchFamily="2" charset="-78"/>
              </a:rPr>
              <a:t>: </a:t>
            </a:r>
            <a:r>
              <a:rPr lang="fa-IR" sz="2100" b="1" dirty="0" smtClean="0">
                <a:solidFill>
                  <a:srgbClr val="FF0000"/>
                </a:solidFill>
                <a:cs typeface="B Nazanin" panose="00000400000000000000" pitchFamily="2" charset="-78"/>
              </a:rPr>
              <a:t>مدت مجاز تحصیل</a:t>
            </a:r>
            <a:endParaRPr lang="fa-IR" sz="2100" b="1" dirty="0">
              <a:solidFill>
                <a:srgbClr val="FF0000"/>
              </a:solidFill>
              <a:cs typeface="B Nazanin" panose="00000400000000000000" pitchFamily="2" charset="-78"/>
            </a:endParaRPr>
          </a:p>
          <a:p>
            <a:pPr marL="0" indent="0" algn="just" rtl="1">
              <a:buNone/>
            </a:pPr>
            <a:r>
              <a:rPr lang="ar-SA" sz="2100" b="1" dirty="0">
                <a:solidFill>
                  <a:srgbClr val="FF0000"/>
                </a:solidFill>
                <a:cs typeface="B Nazanin" panose="00000400000000000000" pitchFamily="2" charset="-78"/>
              </a:rPr>
              <a:t>ﻣﺪﺕ ﻣﺠﺎﺯ ﺗﺤﺼﻴﻞ ﺩﺭ ﺩﻭﺭﻩ </a:t>
            </a:r>
            <a:r>
              <a:rPr lang="ar-SA" sz="2100" b="1" dirty="0" smtClean="0">
                <a:solidFill>
                  <a:srgbClr val="FF0000"/>
                </a:solidFill>
                <a:cs typeface="B Nazanin" panose="00000400000000000000" pitchFamily="2" charset="-78"/>
              </a:rPr>
              <a:t>ﻛﺎﺭﺷﻨﺎﺳﻲﺍﺭﺷﺪ</a:t>
            </a:r>
            <a:r>
              <a:rPr lang="fa-IR" sz="2100" b="1" dirty="0" smtClean="0">
                <a:solidFill>
                  <a:srgbClr val="FF0000"/>
                </a:solidFill>
                <a:cs typeface="B Nazanin" panose="00000400000000000000" pitchFamily="2" charset="-78"/>
              </a:rPr>
              <a:t>4</a:t>
            </a:r>
            <a:r>
              <a:rPr lang="en-US" sz="2100" b="1" dirty="0" smtClean="0">
                <a:solidFill>
                  <a:srgbClr val="FF0000"/>
                </a:solidFill>
                <a:cs typeface="B Nazanin" panose="00000400000000000000" pitchFamily="2" charset="-78"/>
              </a:rPr>
              <a:t> </a:t>
            </a:r>
            <a:r>
              <a:rPr lang="ar-SA" sz="2100" b="1" dirty="0">
                <a:solidFill>
                  <a:srgbClr val="FF0000"/>
                </a:solidFill>
                <a:cs typeface="B Nazanin" panose="00000400000000000000" pitchFamily="2" charset="-78"/>
              </a:rPr>
              <a:t>ﻧﻴﻤﺴﺎﻝ ﺗﺤﺼﻴﻠﻲ </a:t>
            </a:r>
            <a:r>
              <a:rPr lang="ar-SA" sz="2100" b="1" dirty="0" smtClean="0">
                <a:solidFill>
                  <a:srgbClr val="FF0000"/>
                </a:solidFill>
                <a:cs typeface="B Nazanin" panose="00000400000000000000" pitchFamily="2" charset="-78"/>
              </a:rPr>
              <a:t>ﺍﺳﺖ</a:t>
            </a:r>
            <a:r>
              <a:rPr lang="fa-IR" sz="2100" b="1" dirty="0" smtClean="0">
                <a:solidFill>
                  <a:srgbClr val="FF0000"/>
                </a:solidFill>
                <a:cs typeface="B Nazanin" panose="00000400000000000000" pitchFamily="2" charset="-78"/>
              </a:rPr>
              <a:t>.</a:t>
            </a:r>
          </a:p>
          <a:p>
            <a:pPr marL="0" indent="0" algn="just" rtl="1">
              <a:buNone/>
            </a:pPr>
            <a:r>
              <a:rPr lang="ar-SA" sz="2100" b="1" dirty="0" smtClean="0">
                <a:solidFill>
                  <a:srgbClr val="FF0000"/>
                </a:solidFill>
                <a:cs typeface="B Nazanin" panose="00000400000000000000" pitchFamily="2" charset="-78"/>
              </a:rPr>
              <a:t>ﺗﺤﺼﻴﻞ </a:t>
            </a:r>
            <a:r>
              <a:rPr lang="ar-SA" sz="2100" b="1" dirty="0">
                <a:solidFill>
                  <a:srgbClr val="FF0000"/>
                </a:solidFill>
                <a:cs typeface="B Nazanin" panose="00000400000000000000" pitchFamily="2" charset="-78"/>
              </a:rPr>
              <a:t>ﺩﺭ ﺍﻳـﻦ ﺩﻭﺭﻩ ﺗﻤﺎﻡ ﻭﻗﺖ ﺍﺳﺖ. </a:t>
            </a:r>
            <a:endParaRPr lang="fa-IR" sz="2100" b="1" dirty="0" smtClean="0">
              <a:solidFill>
                <a:srgbClr val="FF0000"/>
              </a:solidFill>
              <a:cs typeface="B Nazanin" panose="00000400000000000000" pitchFamily="2" charset="-78"/>
            </a:endParaRPr>
          </a:p>
          <a:p>
            <a:pPr marL="0" indent="0" algn="just" rtl="1">
              <a:buNone/>
            </a:pPr>
            <a:r>
              <a:rPr lang="fa-IR" sz="2100" b="1" dirty="0" smtClean="0">
                <a:solidFill>
                  <a:srgbClr val="FF0000"/>
                </a:solidFill>
                <a:cs typeface="B Nazanin" panose="00000400000000000000" pitchFamily="2" charset="-78"/>
              </a:rPr>
              <a:t>تبصره 1: مدت مجاز تحصیل می تواند یک نیمسال با تایید دانشگاه افزایش یابد.</a:t>
            </a:r>
          </a:p>
          <a:p>
            <a:pPr marL="0" indent="0" algn="just" rtl="1">
              <a:buNone/>
            </a:pPr>
            <a:r>
              <a:rPr lang="fa-IR" sz="2100" b="1" dirty="0" smtClean="0">
                <a:solidFill>
                  <a:srgbClr val="FF0000"/>
                </a:solidFill>
                <a:cs typeface="B Nazanin" panose="00000400000000000000" pitchFamily="2" charset="-78"/>
              </a:rPr>
              <a:t>تبصره2: افزایش سنوات پنجم به شرط موجه نبودن از نظر دانشگاه، مشمول پرداخت هزینه است.</a:t>
            </a:r>
          </a:p>
          <a:p>
            <a:pPr marL="0" indent="0" algn="just" rtl="1">
              <a:buNone/>
            </a:pPr>
            <a:r>
              <a:rPr lang="fa-IR" sz="2100" b="1" dirty="0" smtClean="0">
                <a:solidFill>
                  <a:srgbClr val="FF0000"/>
                </a:solidFill>
                <a:cs typeface="B Nazanin" panose="00000400000000000000" pitchFamily="2" charset="-78"/>
              </a:rPr>
              <a:t>شیوه نامه اجرایی:</a:t>
            </a:r>
            <a:endParaRPr lang="fa-IR" sz="2100" b="1" dirty="0">
              <a:solidFill>
                <a:srgbClr val="FF0000"/>
              </a:solidFill>
              <a:cs typeface="B Nazanin" panose="00000400000000000000" pitchFamily="2" charset="-78"/>
            </a:endParaRPr>
          </a:p>
          <a:p>
            <a:pPr marL="0" indent="0" algn="just" rtl="1">
              <a:buNone/>
            </a:pPr>
            <a:r>
              <a:rPr lang="ar-SA" sz="2100" b="1" dirty="0" smtClean="0">
                <a:solidFill>
                  <a:srgbClr val="FF0000"/>
                </a:solidFill>
                <a:cs typeface="B Nazanin" panose="00000400000000000000" pitchFamily="2" charset="-78"/>
              </a:rPr>
              <a:t>ﺗﺒﺼﺮ</a:t>
            </a:r>
            <a:r>
              <a:rPr lang="fa-IR" sz="2100" b="1" dirty="0" smtClean="0">
                <a:solidFill>
                  <a:srgbClr val="FF0000"/>
                </a:solidFill>
                <a:cs typeface="B Nazanin" panose="00000400000000000000" pitchFamily="2" charset="-78"/>
              </a:rPr>
              <a:t>ه1:</a:t>
            </a:r>
            <a:r>
              <a:rPr lang="en-US" sz="2100" b="1" dirty="0" smtClean="0">
                <a:cs typeface="B Nazanin" panose="00000400000000000000" pitchFamily="2" charset="-78"/>
              </a:rPr>
              <a:t> </a:t>
            </a:r>
            <a:r>
              <a:rPr lang="ar-SA" sz="2100" b="1" dirty="0">
                <a:cs typeface="B Nazanin" panose="00000400000000000000" pitchFamily="2" charset="-78"/>
              </a:rPr>
              <a:t>ﻣﺪﺕ ﻣﺠﺎﺯ ﺗﺤﺼﻴﻞ ﺑﺮﺍﻱ ﺩﺍﻧﺸﺠﻮﻳﺎﻧﻲ ﻛﻪ ﺗﺎ ﭘﺎﻳﺎﻥ ﻧﻴﻤﺴﺎﻝ ﺳﻮﻡ (ﻃﺒﻖ ﺗﻘـﻮﻳﻢ ﺁﻣﻮﺯﺷـﻲ)، ﻣﻮﺿـﻮﻉ ﭘﺎﻳﺎﻥﻧﺎﻣﻪ ﺧﻮﺩﺭﺍ ﺑﻪ ﺗﺎﻳﻴﺪ ﺷﻮﺭﺍﻱ ﺁﻣﻮﺯﺷﻲ ﻭﺍﺣﺪ ﺑﺮﺳﺎﻧﺪ، </a:t>
            </a:r>
            <a:r>
              <a:rPr lang="ar-SA" sz="2100" b="1" dirty="0">
                <a:solidFill>
                  <a:srgbClr val="FF0000"/>
                </a:solidFill>
                <a:cs typeface="B Nazanin" panose="00000400000000000000" pitchFamily="2" charset="-78"/>
              </a:rPr>
              <a:t>ﺣﺪﺍﻛﺜﺮ ﻳﻚ ﻧﻴﻤﺴﺎﻝ ﺗﺤﺼﻴﻠﻲ </a:t>
            </a:r>
            <a:r>
              <a:rPr lang="ar-SA" sz="2100" b="1" dirty="0">
                <a:cs typeface="B Nazanin" panose="00000400000000000000" pitchFamily="2" charset="-78"/>
              </a:rPr>
              <a:t>ﺑﻪ </a:t>
            </a:r>
            <a:r>
              <a:rPr lang="ar-SA" sz="2100" b="1" dirty="0" smtClean="0">
                <a:cs typeface="B Nazanin" panose="00000400000000000000" pitchFamily="2" charset="-78"/>
              </a:rPr>
              <a:t>ﺻﻮﺭﺕ</a:t>
            </a:r>
            <a:r>
              <a:rPr lang="fa-IR" sz="2100" b="1" dirty="0" smtClean="0">
                <a:cs typeface="B Nazanin" panose="00000400000000000000" pitchFamily="2" charset="-78"/>
              </a:rPr>
              <a:t> </a:t>
            </a:r>
            <a:r>
              <a:rPr lang="ar-SA" sz="2100" b="1" u="sng" dirty="0" smtClean="0">
                <a:solidFill>
                  <a:srgbClr val="FF0000"/>
                </a:solidFill>
                <a:cs typeface="B Nazanin" panose="00000400000000000000" pitchFamily="2" charset="-78"/>
              </a:rPr>
              <a:t>ﺭﺍﻳﮕﺎﻥ</a:t>
            </a:r>
            <a:r>
              <a:rPr lang="fa-IR" sz="2100" b="1" dirty="0" smtClean="0">
                <a:cs typeface="B Nazanin" panose="00000400000000000000" pitchFamily="2" charset="-78"/>
              </a:rPr>
              <a:t> </a:t>
            </a:r>
            <a:r>
              <a:rPr lang="ar-SA" sz="2100" b="1" dirty="0" smtClean="0">
                <a:cs typeface="B Nazanin" panose="00000400000000000000" pitchFamily="2" charset="-78"/>
              </a:rPr>
              <a:t>ﻗﺎﺑﻞ </a:t>
            </a:r>
            <a:r>
              <a:rPr lang="ar-SA" sz="2100" b="1" dirty="0">
                <a:cs typeface="B Nazanin" panose="00000400000000000000" pitchFamily="2" charset="-78"/>
              </a:rPr>
              <a:t>ﺍﻓﺰﺍﻳﺶ ﺍﺳﺖ. </a:t>
            </a:r>
            <a:endParaRPr lang="en-US" sz="2100" b="1" dirty="0">
              <a:cs typeface="B Nazanin" panose="00000400000000000000" pitchFamily="2" charset="-78"/>
            </a:endParaRPr>
          </a:p>
          <a:p>
            <a:pPr marL="0" indent="0" algn="just" rtl="1">
              <a:buNone/>
            </a:pPr>
            <a:r>
              <a:rPr lang="ar-SA" sz="2100" b="1" dirty="0" smtClean="0">
                <a:solidFill>
                  <a:srgbClr val="FF0000"/>
                </a:solidFill>
                <a:cs typeface="B Nazanin" panose="00000400000000000000" pitchFamily="2" charset="-78"/>
              </a:rPr>
              <a:t>ﺗﺒﺼﺮﻩ</a:t>
            </a:r>
            <a:r>
              <a:rPr lang="fa-IR" sz="2100" b="1" dirty="0" smtClean="0">
                <a:solidFill>
                  <a:srgbClr val="FF0000"/>
                </a:solidFill>
                <a:cs typeface="B Nazanin" panose="00000400000000000000" pitchFamily="2" charset="-78"/>
              </a:rPr>
              <a:t>2:</a:t>
            </a:r>
            <a:r>
              <a:rPr lang="en-US" sz="2100" b="1" dirty="0" smtClean="0">
                <a:solidFill>
                  <a:srgbClr val="FF0000"/>
                </a:solidFill>
                <a:cs typeface="B Nazanin" panose="00000400000000000000" pitchFamily="2" charset="-78"/>
              </a:rPr>
              <a:t> </a:t>
            </a:r>
            <a:r>
              <a:rPr lang="ar-SA" sz="2100" b="1" dirty="0">
                <a:cs typeface="B Nazanin" panose="00000400000000000000" pitchFamily="2" charset="-78"/>
              </a:rPr>
              <a:t>ﻣﺪﺕ ﻣﺠﺎﺯ ﺗﺤﺼﻴﻞ ﺑﺮﺍﻱ ﺩﺍﻧﺸﺠﻮﻳﺎﻧﻲ ﻛﻪ ﺗﺎ ﭘﺎﻳﺎﻥ ﻣﻬﻠﺖ ﺣﺬﻑ ﻭ ﺍﺿﺎﻓﻪ ﻧﻴﻤﺴﺎﻝ ﭼﻬﺎﺭﻡ (ﻃﺒﻖ ﺗﻘـﻮﻳﻢ ﺁﻣﻮﺯﺷﻲ)، ﻣﻮﺿﻮﻉ ﭘﺎﻳﺎﻥﻧﺎﻣﻪ ﺧﻮﺩ ﺭﺍ ﺑﻪ ﺗﺎﻳﻴﺪ ﺷﻮﺭﺍﻱ ﺁﻣﻮﺯﺷﻲ ﻭﺍﺣﺪ ﺑﺮﺳﺎﻧﻨﺪ، ﺣﺪﺍﻛﺜﺮ ﻳﻚ</a:t>
            </a:r>
            <a:r>
              <a:rPr lang="fa-IR" sz="2100" b="1" dirty="0">
                <a:cs typeface="B Nazanin" panose="00000400000000000000" pitchFamily="2" charset="-78"/>
              </a:rPr>
              <a:t> </a:t>
            </a:r>
            <a:r>
              <a:rPr lang="ar-SA" sz="2100" b="1" dirty="0">
                <a:cs typeface="B Nazanin" panose="00000400000000000000" pitchFamily="2" charset="-78"/>
              </a:rPr>
              <a:t>ﻧﻴﻤﺴﺎﻝ</a:t>
            </a:r>
            <a:r>
              <a:rPr lang="fa-IR" sz="2100" b="1" dirty="0">
                <a:cs typeface="B Nazanin" panose="00000400000000000000" pitchFamily="2" charset="-78"/>
              </a:rPr>
              <a:t> تحصیلی </a:t>
            </a:r>
            <a:r>
              <a:rPr lang="ar-SA" sz="2100" b="1" dirty="0">
                <a:cs typeface="B Nazanin" panose="00000400000000000000" pitchFamily="2" charset="-78"/>
              </a:rPr>
              <a:t>ﺑﺎ ﭘﺮﺩﺍﺧﺖ ﻫﺰﻳﻨﻪ ﻣﺼﻮﺏ ﻃﺒﻖ ﺗﻌﺮﻓﻪ ﻫﻴﺎﺕ ﺍﻣﻨﺎء ﺩﺍﻧﺸﮕﺎﻩ ﻗﺎﺑﻞ ﺍﻓﺰﺍﻳﺶ ﺍﺳﺖ. </a:t>
            </a:r>
            <a:endParaRPr lang="en-US" sz="2100" b="1" dirty="0">
              <a:cs typeface="B Nazanin" panose="00000400000000000000" pitchFamily="2" charset="-78"/>
            </a:endParaRPr>
          </a:p>
          <a:p>
            <a:pPr marL="0" indent="0" algn="just" rtl="1">
              <a:buNone/>
            </a:pPr>
            <a:r>
              <a:rPr lang="ar-SA" sz="2100" b="1" dirty="0" smtClean="0">
                <a:solidFill>
                  <a:srgbClr val="FF0000"/>
                </a:solidFill>
                <a:cs typeface="B Nazanin" panose="00000400000000000000" pitchFamily="2" charset="-78"/>
              </a:rPr>
              <a:t>ﺗﺒﺼﺮﻩ</a:t>
            </a:r>
            <a:r>
              <a:rPr lang="fa-IR" sz="2100" b="1" dirty="0" smtClean="0">
                <a:solidFill>
                  <a:srgbClr val="FF0000"/>
                </a:solidFill>
                <a:cs typeface="B Nazanin" panose="00000400000000000000" pitchFamily="2" charset="-78"/>
              </a:rPr>
              <a:t>3: </a:t>
            </a:r>
            <a:r>
              <a:rPr lang="en-US" sz="2100" b="1" dirty="0" smtClean="0">
                <a:cs typeface="B Nazanin" panose="00000400000000000000" pitchFamily="2" charset="-78"/>
              </a:rPr>
              <a:t> </a:t>
            </a:r>
            <a:r>
              <a:rPr lang="ar-SA" sz="2100" b="1" dirty="0">
                <a:cs typeface="B Nazanin" panose="00000400000000000000" pitchFamily="2" charset="-78"/>
              </a:rPr>
              <a:t>ﺩﺍﻧﺸﺠﻮﻳﺎﻧﻲ ﻛﻪ ﺗﺎ ﭘﺎﻳﺎﻥ ﻣﻬﻠﺖ ﺣﺬﻑ ﻭ ﺍﺿﺎﻓﻪ </a:t>
            </a:r>
            <a:r>
              <a:rPr lang="ar-SA" sz="2100" b="1" dirty="0">
                <a:solidFill>
                  <a:srgbClr val="FF0000"/>
                </a:solidFill>
                <a:cs typeface="B Nazanin" panose="00000400000000000000" pitchFamily="2" charset="-78"/>
              </a:rPr>
              <a:t>ﻧﻴﻤﺴﺎﻝ ﭼﻬﺎﺭﻡ</a:t>
            </a:r>
            <a:r>
              <a:rPr lang="ar-SA" sz="2100" b="1" dirty="0">
                <a:cs typeface="B Nazanin" panose="00000400000000000000" pitchFamily="2" charset="-78"/>
              </a:rPr>
              <a:t>، ﻣﻮﻓﻖ ﺑﻪ ﺗﺼﻮﻳﺐ ﻣﻮﺿﻮﻉ ﭘﺎﻳـﺎﻥﻧﺎﻣـﻪ ﺧﻮﺩ ﻧﺸﻮﻧﺪ </a:t>
            </a:r>
            <a:r>
              <a:rPr lang="ar-SA" sz="2100" b="1" u="sng" dirty="0">
                <a:cs typeface="B Nazanin" panose="00000400000000000000" pitchFamily="2" charset="-78"/>
              </a:rPr>
              <a:t>ﺑﺎ ﺗﺎﺋﻴﺪ ﺷﻮﺭﺍﻱ ﺁﻣﻮﺯﺷﻲ ﻭﺍﺣﺪ ﻭ ﺁﻣﻮﺯﺵ ﺩﺍﻧﺸﮕﺎﻩ </a:t>
            </a:r>
            <a:r>
              <a:rPr lang="ar-SA" sz="2100" b="1" dirty="0">
                <a:cs typeface="B Nazanin" panose="00000400000000000000" pitchFamily="2" charset="-78"/>
              </a:rPr>
              <a:t>ﻣﻲﺗﻮﺍﻧﻨﺪ ﺗﺎ ﭘﺎﻳﺎﻥ ﻧﻴﻤﺴـﺎﻝ ﭼﻬـﺎﺭﻡ،ﭘﻴﺸـﻨﻬﺎﺩ ﺧﻮﺩ ﺭﺍ ﺛﺒﺖ ﻭ ﻭﺍﺣﺪ ﭘﺎﻳﺎﻥﻧﺎﻣﻪ ﺭﺍ ﺍﺧﺬ ﻧﻤﺎﻳﻨﺪ. </a:t>
            </a:r>
            <a:endParaRPr lang="en-US" sz="2100" b="1" dirty="0">
              <a:cs typeface="B Nazanin" panose="00000400000000000000" pitchFamily="2" charset="-78"/>
            </a:endParaRPr>
          </a:p>
          <a:p>
            <a:pPr algn="just"/>
            <a:endParaRPr lang="en-US" sz="2100" b="1" dirty="0">
              <a:cs typeface="B Nazanin" panose="00000400000000000000" pitchFamily="2" charset="-78"/>
            </a:endParaRPr>
          </a:p>
        </p:txBody>
      </p:sp>
    </p:spTree>
    <p:extLst>
      <p:ext uri="{BB962C8B-B14F-4D97-AF65-F5344CB8AC3E}">
        <p14:creationId xmlns:p14="http://schemas.microsoft.com/office/powerpoint/2010/main" val="3896484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7F3E3E-A341-47BB-BB74-1D3585537019}"/>
              </a:ext>
            </a:extLst>
          </p:cNvPr>
          <p:cNvSpPr>
            <a:spLocks noGrp="1"/>
          </p:cNvSpPr>
          <p:nvPr>
            <p:ph idx="1"/>
          </p:nvPr>
        </p:nvSpPr>
        <p:spPr>
          <a:xfrm>
            <a:off x="467544" y="332656"/>
            <a:ext cx="8280920" cy="10945216"/>
          </a:xfrm>
        </p:spPr>
        <p:txBody>
          <a:bodyPr>
            <a:normAutofit/>
          </a:bodyPr>
          <a:lstStyle/>
          <a:p>
            <a:pPr marL="0" indent="0" algn="just" rtl="1">
              <a:buNone/>
            </a:pPr>
            <a:r>
              <a:rPr lang="ar-SA" sz="2800" b="1" dirty="0">
                <a:solidFill>
                  <a:srgbClr val="FF0000"/>
                </a:solidFill>
                <a:cs typeface="B Nazanin" panose="00000400000000000000" pitchFamily="2" charset="-78"/>
              </a:rPr>
              <a:t>ﻣﺎﺩﻩ </a:t>
            </a:r>
            <a:r>
              <a:rPr lang="en-US" sz="2800" b="1" dirty="0">
                <a:solidFill>
                  <a:srgbClr val="FF0000"/>
                </a:solidFill>
                <a:cs typeface="B Nazanin" panose="00000400000000000000" pitchFamily="2" charset="-78"/>
              </a:rPr>
              <a:t>۱۵ </a:t>
            </a:r>
            <a:r>
              <a:rPr lang="fa-IR" sz="2800" b="1" dirty="0">
                <a:solidFill>
                  <a:srgbClr val="FF0000"/>
                </a:solidFill>
                <a:cs typeface="B Nazanin" panose="00000400000000000000" pitchFamily="2" charset="-78"/>
              </a:rPr>
              <a:t>: مرخصی تحصیلی</a:t>
            </a:r>
            <a:endParaRPr lang="en-US" sz="2800" b="1" dirty="0">
              <a:solidFill>
                <a:srgbClr val="FF0000"/>
              </a:solidFill>
              <a:cs typeface="B Nazanin" panose="00000400000000000000" pitchFamily="2" charset="-78"/>
            </a:endParaRPr>
          </a:p>
          <a:p>
            <a:pPr marL="0" indent="0" algn="just" rtl="1">
              <a:buNone/>
            </a:pPr>
            <a:r>
              <a:rPr lang="ar-SA" sz="2800" b="1" dirty="0">
                <a:cs typeface="B Nazanin" panose="00000400000000000000" pitchFamily="2" charset="-78"/>
              </a:rPr>
              <a:t>ﺩﺍﻧﺸﺠﻮ ﻣﻲﺗﻮﺍﻧﺪ ﺩﺭ ﺻﻮﺭﺕ ﺗﺎﺋﻴﺪ ﺩﺍﻧﺸﮕﺎﻩ ﺑﺎ ﺍﺣﺘﺴﺎﺏ ﺳﻨﻮﺍﺕ ﺗﺤﺼﻴﻞ </a:t>
            </a:r>
            <a:r>
              <a:rPr lang="ar-SA" sz="2800" b="1" dirty="0" smtClean="0">
                <a:solidFill>
                  <a:srgbClr val="FF0000"/>
                </a:solidFill>
                <a:cs typeface="B Nazanin" panose="00000400000000000000" pitchFamily="2" charset="-78"/>
              </a:rPr>
              <a:t>ﻳﻚ ﻧﻴﻤﺴﺎﻝ</a:t>
            </a:r>
            <a:r>
              <a:rPr lang="fa-IR" sz="2800" b="1" dirty="0" smtClean="0">
                <a:solidFill>
                  <a:srgbClr val="FF0000"/>
                </a:solidFill>
                <a:cs typeface="B Nazanin" panose="00000400000000000000" pitchFamily="2" charset="-78"/>
              </a:rPr>
              <a:t> </a:t>
            </a:r>
            <a:r>
              <a:rPr lang="fa-IR" sz="2800" b="1" dirty="0">
                <a:cs typeface="B Nazanin" panose="00000400000000000000" pitchFamily="2" charset="-78"/>
              </a:rPr>
              <a:t>ا</a:t>
            </a:r>
            <a:r>
              <a:rPr lang="ar-SA" sz="2800" b="1" dirty="0">
                <a:cs typeface="B Nazanin" panose="00000400000000000000" pitchFamily="2" charset="-78"/>
              </a:rPr>
              <a:t>ﺯ ﻣﺮﺧﺼﻲ ﺗﺤﺼﻴﻠﻲ ﺍﺳﺘﻔﺎﺩﻩ ﻛﻨﺪ. </a:t>
            </a:r>
            <a:endParaRPr lang="fa-IR" sz="2800" b="1" dirty="0">
              <a:cs typeface="B Nazanin" panose="00000400000000000000" pitchFamily="2" charset="-78"/>
            </a:endParaRPr>
          </a:p>
          <a:p>
            <a:pPr marL="0" indent="0" algn="just" rtl="1">
              <a:buNone/>
            </a:pPr>
            <a:r>
              <a:rPr lang="fa-IR" sz="2800" b="1" dirty="0">
                <a:cs typeface="B Nazanin" panose="00000400000000000000" pitchFamily="2" charset="-78"/>
              </a:rPr>
              <a:t>شیوه نامه اجرایی:</a:t>
            </a:r>
            <a:endParaRPr lang="en-US" sz="2800" b="1" dirty="0">
              <a:cs typeface="B Nazanin" panose="00000400000000000000" pitchFamily="2" charset="-78"/>
            </a:endParaRPr>
          </a:p>
          <a:p>
            <a:pPr marL="0" indent="0" algn="just" rtl="1">
              <a:buNone/>
            </a:pPr>
            <a:r>
              <a:rPr lang="ar-SA" sz="2800" b="1" dirty="0" smtClean="0">
                <a:solidFill>
                  <a:srgbClr val="FF0000"/>
                </a:solidFill>
                <a:cs typeface="B Nazanin" panose="00000400000000000000" pitchFamily="2" charset="-78"/>
              </a:rPr>
              <a:t>ﺗﺒﺼﺮﻩ</a:t>
            </a:r>
            <a:r>
              <a:rPr lang="fa-IR" sz="2800" b="1" dirty="0" smtClean="0">
                <a:solidFill>
                  <a:srgbClr val="FF0000"/>
                </a:solidFill>
                <a:cs typeface="B Nazanin" panose="00000400000000000000" pitchFamily="2" charset="-78"/>
              </a:rPr>
              <a:t>1: </a:t>
            </a:r>
            <a:r>
              <a:rPr lang="ar-SA" sz="2800" b="1" dirty="0" smtClean="0">
                <a:cs typeface="B Nazanin" panose="00000400000000000000" pitchFamily="2" charset="-78"/>
              </a:rPr>
              <a:t>ﺛﺒﺖﻧﺎﻡ </a:t>
            </a:r>
            <a:r>
              <a:rPr lang="ar-SA" sz="2800" b="1" dirty="0">
                <a:cs typeface="B Nazanin" panose="00000400000000000000" pitchFamily="2" charset="-78"/>
              </a:rPr>
              <a:t>ﻭ ﺍﻧﺘﺨﺎﺏ ﻭﺍﺣﺪ ﺩﺍﻧﺸﺠﻮ ﺩﺭ ﺷﺮﻭﻉ ﻫﺮ ﻧﻴﻤﺴﺎﻝ ﺗﺤﺼﻴﻠﻲ ﺍﻟﺰﺍﻣﻲ ﺍﺳﺖ. </a:t>
            </a:r>
            <a:endParaRPr lang="en-US" sz="2800" b="1" dirty="0">
              <a:cs typeface="B Nazanin" panose="00000400000000000000" pitchFamily="2" charset="-78"/>
            </a:endParaRPr>
          </a:p>
          <a:p>
            <a:pPr marL="0" indent="0" algn="just" rtl="1">
              <a:buNone/>
            </a:pPr>
            <a:r>
              <a:rPr lang="ar-SA" sz="2800" b="1" dirty="0" smtClean="0">
                <a:solidFill>
                  <a:srgbClr val="FF0000"/>
                </a:solidFill>
                <a:cs typeface="B Nazanin" panose="00000400000000000000" pitchFamily="2" charset="-78"/>
              </a:rPr>
              <a:t>ﺗﺒﺼﺮﻩ</a:t>
            </a:r>
            <a:r>
              <a:rPr lang="fa-IR" sz="2800" b="1" dirty="0" smtClean="0">
                <a:solidFill>
                  <a:srgbClr val="FF0000"/>
                </a:solidFill>
                <a:cs typeface="B Nazanin" panose="00000400000000000000" pitchFamily="2" charset="-78"/>
              </a:rPr>
              <a:t>2: </a:t>
            </a:r>
            <a:r>
              <a:rPr lang="ar-SA" sz="2800" b="1" dirty="0" smtClean="0">
                <a:cs typeface="B Nazanin" panose="00000400000000000000" pitchFamily="2" charset="-78"/>
              </a:rPr>
              <a:t>ﺩﺍﻧﺸﺠﻮ </a:t>
            </a:r>
            <a:r>
              <a:rPr lang="ar-SA" sz="2800" b="1" dirty="0">
                <a:cs typeface="B Nazanin" panose="00000400000000000000" pitchFamily="2" charset="-78"/>
              </a:rPr>
              <a:t>ﻣﻲﺗﻮﺍﻧﺪ ﺑﺎ ﺭﻋﺎﻳﺖ ﺳﻨﻮﺍﺕ ﻣﺠﺎﺯ ﺗﺤﺼﻴﻞ ﻭ ﺑﺎ ﺗﺎﻳﻴﺪ ﮔﺮﻭﻩ ﻭ ﻭﺍﺣـﺪ ﺁﻣﻮﺯﺷـﻲ، ﺣـﺪﺍﻛﺜﺮ ﻳـﻚ ﻧﻴﻤﺴﺎﻝ ﺍﺯ ﻣﺮﺧﺼﻲ ﺗﺤﺼﻴﻠﻲ ﺑﺎ ﺍﺣﺘﺴﺎﺏ ﺩﺭ ﺳﻨﻮﺍﺕ ﺍﺳﺘﻔﺎﺩﻩ </a:t>
            </a:r>
            <a:r>
              <a:rPr lang="ar-SA" sz="2800" b="1" dirty="0" smtClean="0">
                <a:cs typeface="B Nazanin" panose="00000400000000000000" pitchFamily="2" charset="-78"/>
              </a:rPr>
              <a:t>ﻧﻤﺎﻳﺪ</a:t>
            </a:r>
            <a:r>
              <a:rPr lang="fa-IR" sz="2800" b="1" dirty="0" smtClean="0">
                <a:cs typeface="B Nazanin" panose="00000400000000000000" pitchFamily="2" charset="-78"/>
              </a:rPr>
              <a:t>. </a:t>
            </a:r>
            <a:r>
              <a:rPr lang="ar-SA" sz="2800" b="1" dirty="0" smtClean="0">
                <a:cs typeface="B Nazanin" panose="00000400000000000000" pitchFamily="2" charset="-78"/>
              </a:rPr>
              <a:t>ﺩﺍﻧﺸﺠﻮﻱ </a:t>
            </a:r>
            <a:r>
              <a:rPr lang="ar-SA" sz="2800" b="1" dirty="0">
                <a:cs typeface="B Nazanin" panose="00000400000000000000" pitchFamily="2" charset="-78"/>
              </a:rPr>
              <a:t>ﻣﺘﻘﺎﺿﻲ ﺍﺳـﺘﻔﺎﺩﻩ ﺍﺯ ﻣﺮﺧﺼـﻲ ﺗﺤﺼﻴﻠﻲ، ﻻﺯﻡ ﺍﺳﺖ ﺗﺎ ﻗﺒﻞ ﺍﺯ ﺷﺮﻭﻉ ﻫﺮ ﻧﻴﻤﺴﺎﻝ ﻭ ﺩﺭ ﺯﻣﺎﻥ ﻣﻘـﺮﺭ ﺍﻋـﻼﻡ ﺷـﺪﻩ، ﻧﺴـﺒﺖ ﺑـﻪ ﺛﺒـﺖ ﻭ ﺗﺄﻳﻴـﺪ ﺩﺭﺧﻮﺍﺳﺖ ﺧﻮﺩ ﺩﺭ ﺳﺎﻣﺎﻧﻪ ﺁﻣﻮﺯﺷﻲ ﺩﺍﻧﺸﮕﺎﻩ ﺍﻗﺪﺍﻡ ﻭ ﺍﺯ ﻧﺘﻴﺠﻪ ﺁﻥ ﺍﻃﻤﻴﻨﺎﻥ ﺣﺎﺻﻞ </a:t>
            </a:r>
            <a:r>
              <a:rPr lang="ar-SA" sz="2800" b="1" dirty="0" smtClean="0">
                <a:cs typeface="B Nazanin" panose="00000400000000000000" pitchFamily="2" charset="-78"/>
              </a:rPr>
              <a:t>ﻧﻤﺎﻳﺪ</a:t>
            </a:r>
            <a:r>
              <a:rPr lang="en-US" sz="2800" b="1" dirty="0" smtClean="0">
                <a:cs typeface="B Nazanin" panose="00000400000000000000" pitchFamily="2" charset="-78"/>
              </a:rPr>
              <a:t>. </a:t>
            </a:r>
            <a:endParaRPr lang="en-US" sz="2800" b="1" dirty="0">
              <a:cs typeface="B Nazanin" panose="00000400000000000000" pitchFamily="2" charset="-78"/>
            </a:endParaRPr>
          </a:p>
          <a:p>
            <a:endParaRPr lang="en-US" sz="2800" b="1" dirty="0">
              <a:cs typeface="B Nazanin" panose="00000400000000000000" pitchFamily="2" charset="-78"/>
            </a:endParaRPr>
          </a:p>
        </p:txBody>
      </p:sp>
    </p:spTree>
    <p:extLst>
      <p:ext uri="{BB962C8B-B14F-4D97-AF65-F5344CB8AC3E}">
        <p14:creationId xmlns:p14="http://schemas.microsoft.com/office/powerpoint/2010/main" val="2389659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1196752"/>
            <a:ext cx="5826719" cy="3312368"/>
          </a:xfrm>
        </p:spPr>
        <p:txBody>
          <a:bodyPr/>
          <a:lstStyle/>
          <a:p>
            <a:pPr algn="ctr" rtl="1">
              <a:lnSpc>
                <a:spcPct val="150000"/>
              </a:lnSpc>
            </a:pPr>
            <a:r>
              <a:rPr lang="fa-IR" sz="4400" b="1" dirty="0" smtClean="0">
                <a:solidFill>
                  <a:schemeClr val="tx1"/>
                </a:solidFill>
                <a:latin typeface="Titr" panose="00000700000000000000" pitchFamily="2" charset="-78"/>
                <a:cs typeface="Titr" panose="00000700000000000000" pitchFamily="2" charset="-78"/>
              </a:rPr>
              <a:t/>
            </a:r>
            <a:br>
              <a:rPr lang="fa-IR" sz="4400" b="1" dirty="0" smtClean="0">
                <a:solidFill>
                  <a:schemeClr val="tx1"/>
                </a:solidFill>
                <a:latin typeface="Titr" panose="00000700000000000000" pitchFamily="2" charset="-78"/>
                <a:cs typeface="Titr" panose="00000700000000000000" pitchFamily="2" charset="-78"/>
              </a:rPr>
            </a:br>
            <a:r>
              <a:rPr lang="fa-IR" sz="4400" b="1" dirty="0" smtClean="0">
                <a:solidFill>
                  <a:schemeClr val="tx1"/>
                </a:solidFill>
                <a:latin typeface="Titr" panose="00000700000000000000" pitchFamily="2" charset="-78"/>
                <a:cs typeface="Titr" panose="00000700000000000000" pitchFamily="2" charset="-78"/>
              </a:rPr>
              <a:t>خلاصه </a:t>
            </a:r>
            <a:r>
              <a:rPr lang="fa-IR" sz="4400" b="1" dirty="0">
                <a:solidFill>
                  <a:schemeClr val="tx1"/>
                </a:solidFill>
                <a:latin typeface="Titr" panose="00000700000000000000" pitchFamily="2" charset="-78"/>
                <a:cs typeface="Titr" panose="00000700000000000000" pitchFamily="2" charset="-78"/>
              </a:rPr>
              <a:t>آیین </a:t>
            </a:r>
            <a:r>
              <a:rPr lang="fa-IR" sz="4400" b="1" dirty="0" smtClean="0">
                <a:solidFill>
                  <a:schemeClr val="tx1"/>
                </a:solidFill>
                <a:latin typeface="Titr" panose="00000700000000000000" pitchFamily="2" charset="-78"/>
                <a:cs typeface="Titr" panose="00000700000000000000" pitchFamily="2" charset="-78"/>
              </a:rPr>
              <a:t>نامه</a:t>
            </a:r>
            <a:r>
              <a:rPr lang="en-US" sz="4400" b="1" dirty="0" smtClean="0">
                <a:solidFill>
                  <a:schemeClr val="tx1"/>
                </a:solidFill>
                <a:latin typeface="Titr" panose="00000700000000000000" pitchFamily="2" charset="-78"/>
                <a:cs typeface="Titr" panose="00000700000000000000" pitchFamily="2" charset="-78"/>
              </a:rPr>
              <a:t> </a:t>
            </a:r>
            <a:r>
              <a:rPr lang="fa-IR" sz="4400" b="1" dirty="0" smtClean="0">
                <a:solidFill>
                  <a:schemeClr val="tx1"/>
                </a:solidFill>
                <a:latin typeface="Titr" panose="00000700000000000000" pitchFamily="2" charset="-78"/>
                <a:cs typeface="Titr" panose="00000700000000000000" pitchFamily="2" charset="-78"/>
              </a:rPr>
              <a:t>آموزشی </a:t>
            </a:r>
            <a:r>
              <a:rPr lang="fa-IR" sz="4400" b="1" dirty="0">
                <a:solidFill>
                  <a:schemeClr val="tx1"/>
                </a:solidFill>
                <a:latin typeface="Titr" panose="00000700000000000000" pitchFamily="2" charset="-78"/>
                <a:cs typeface="Titr" panose="00000700000000000000" pitchFamily="2" charset="-78"/>
              </a:rPr>
              <a:t>کارشناسی ارشد ورودی</a:t>
            </a:r>
            <a:r>
              <a:rPr lang="en-US" sz="4400" b="1" dirty="0">
                <a:solidFill>
                  <a:schemeClr val="tx1"/>
                </a:solidFill>
                <a:latin typeface="Titr" panose="00000700000000000000" pitchFamily="2" charset="-78"/>
                <a:cs typeface="Titr" panose="00000700000000000000" pitchFamily="2" charset="-78"/>
              </a:rPr>
              <a:t/>
            </a:r>
            <a:br>
              <a:rPr lang="en-US" sz="4400" b="1" dirty="0">
                <a:solidFill>
                  <a:schemeClr val="tx1"/>
                </a:solidFill>
                <a:latin typeface="Titr" panose="00000700000000000000" pitchFamily="2" charset="-78"/>
                <a:cs typeface="Titr" panose="00000700000000000000" pitchFamily="2" charset="-78"/>
              </a:rPr>
            </a:br>
            <a:r>
              <a:rPr lang="fa-IR" sz="4400" b="1" dirty="0">
                <a:solidFill>
                  <a:schemeClr val="tx1"/>
                </a:solidFill>
                <a:latin typeface="Titr" panose="00000700000000000000" pitchFamily="2" charset="-78"/>
                <a:cs typeface="Titr" panose="00000700000000000000" pitchFamily="2" charset="-78"/>
              </a:rPr>
              <a:t>1403-1402 </a:t>
            </a:r>
            <a:r>
              <a:rPr lang="fa-IR" sz="4400" b="1" dirty="0" smtClean="0">
                <a:solidFill>
                  <a:schemeClr val="tx1"/>
                </a:solidFill>
                <a:latin typeface="Titr" panose="00000700000000000000" pitchFamily="2" charset="-78"/>
                <a:cs typeface="Titr" panose="00000700000000000000" pitchFamily="2" charset="-78"/>
              </a:rPr>
              <a:t>و مابعد           </a:t>
            </a:r>
            <a:endParaRPr lang="en-US" sz="4400" b="1" dirty="0">
              <a:solidFill>
                <a:schemeClr val="tx1"/>
              </a:solidFill>
              <a:latin typeface="Titr" panose="00000700000000000000" pitchFamily="2" charset="-78"/>
              <a:cs typeface="Titr" panose="00000700000000000000" pitchFamily="2" charset="-78"/>
            </a:endParaRPr>
          </a:p>
        </p:txBody>
      </p:sp>
    </p:spTree>
    <p:extLst>
      <p:ext uri="{BB962C8B-B14F-4D97-AF65-F5344CB8AC3E}">
        <p14:creationId xmlns:p14="http://schemas.microsoft.com/office/powerpoint/2010/main" val="835455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7D89F-F42B-4AA1-878C-95697E4EF822}"/>
              </a:ext>
            </a:extLst>
          </p:cNvPr>
          <p:cNvSpPr>
            <a:spLocks noGrp="1"/>
          </p:cNvSpPr>
          <p:nvPr>
            <p:ph type="title"/>
          </p:nvPr>
        </p:nvSpPr>
        <p:spPr>
          <a:xfrm>
            <a:off x="2411760" y="116632"/>
            <a:ext cx="6347713" cy="720080"/>
          </a:xfrm>
        </p:spPr>
        <p:txBody>
          <a:bodyPr>
            <a:normAutofit/>
          </a:bodyPr>
          <a:lstStyle/>
          <a:p>
            <a:pPr algn="r"/>
            <a:r>
              <a:rPr lang="fa-IR" sz="3200" b="1" dirty="0">
                <a:solidFill>
                  <a:srgbClr val="FF0000"/>
                </a:solidFill>
                <a:cs typeface="B Nazanin" panose="00000400000000000000" pitchFamily="2" charset="-78"/>
              </a:rPr>
              <a:t>مرخصی تحصیلی</a:t>
            </a:r>
            <a:endParaRPr lang="en-US" sz="3200" b="1" dirty="0">
              <a:solidFill>
                <a:srgbClr val="FF0000"/>
              </a:solidFill>
              <a:cs typeface="B Nazanin" panose="00000400000000000000" pitchFamily="2" charset="-78"/>
            </a:endParaRPr>
          </a:p>
        </p:txBody>
      </p:sp>
      <p:sp>
        <p:nvSpPr>
          <p:cNvPr id="3" name="Content Placeholder 2">
            <a:extLst>
              <a:ext uri="{FF2B5EF4-FFF2-40B4-BE49-F238E27FC236}">
                <a16:creationId xmlns:a16="http://schemas.microsoft.com/office/drawing/2014/main" id="{823466F5-B58C-46D9-9FCC-0A7DC0098369}"/>
              </a:ext>
            </a:extLst>
          </p:cNvPr>
          <p:cNvSpPr>
            <a:spLocks noGrp="1"/>
          </p:cNvSpPr>
          <p:nvPr>
            <p:ph idx="1"/>
          </p:nvPr>
        </p:nvSpPr>
        <p:spPr>
          <a:xfrm>
            <a:off x="395536" y="692696"/>
            <a:ext cx="8496944" cy="5976664"/>
          </a:xfrm>
        </p:spPr>
        <p:txBody>
          <a:bodyPr>
            <a:noAutofit/>
          </a:bodyPr>
          <a:lstStyle/>
          <a:p>
            <a:pPr marL="0" indent="0" algn="just" rtl="1">
              <a:buNone/>
            </a:pPr>
            <a:r>
              <a:rPr lang="ar-SA" sz="2400" b="1" dirty="0">
                <a:solidFill>
                  <a:srgbClr val="FF0000"/>
                </a:solidFill>
                <a:cs typeface="B Nazanin" panose="00000400000000000000" pitchFamily="2" charset="-78"/>
              </a:rPr>
              <a:t>ﺗﺒﺼﺮﻩ </a:t>
            </a:r>
            <a:r>
              <a:rPr lang="fa-IR" sz="2400" b="1" dirty="0" smtClean="0">
                <a:solidFill>
                  <a:srgbClr val="FF0000"/>
                </a:solidFill>
                <a:cs typeface="B Nazanin" panose="00000400000000000000" pitchFamily="2" charset="-78"/>
              </a:rPr>
              <a:t>3</a:t>
            </a:r>
            <a:r>
              <a:rPr lang="fa-IR" sz="2400" b="1" dirty="0">
                <a:solidFill>
                  <a:srgbClr val="FF0000"/>
                </a:solidFill>
                <a:cs typeface="B Nazanin" panose="00000400000000000000" pitchFamily="2" charset="-78"/>
              </a:rPr>
              <a:t> </a:t>
            </a:r>
            <a:r>
              <a:rPr lang="fa-IR" sz="2400" b="1" dirty="0" smtClean="0">
                <a:solidFill>
                  <a:srgbClr val="FF0000"/>
                </a:solidFill>
                <a:cs typeface="B Nazanin" panose="00000400000000000000" pitchFamily="2" charset="-78"/>
              </a:rPr>
              <a:t>(وقفه تحصیلی): </a:t>
            </a:r>
            <a:r>
              <a:rPr lang="en-US" sz="2400" b="1" dirty="0" smtClean="0">
                <a:cs typeface="B Nazanin" panose="00000400000000000000" pitchFamily="2" charset="-78"/>
              </a:rPr>
              <a:t> </a:t>
            </a:r>
            <a:r>
              <a:rPr lang="ar-SA" sz="2400" b="1" dirty="0">
                <a:cs typeface="B Nazanin" panose="00000400000000000000" pitchFamily="2" charset="-78"/>
              </a:rPr>
              <a:t>ﺩﺭ ﺻﻮﺭﺗﻲ ﻛﻪ ﺩﺍﻧﺸﺠﻮ ﺩﺭ ﺯﻣﺎﻥ ﻣﻘﺮﺭ ﻧﺴﺒﺖ ﺑﻪ ﺛﺒﺖﻧﺎﻡ ﻭ ﺍﻧﺘﺨﺎﺏ ﻭﺍﺣﺪ ﺍﻗﺪﺍﻡ ﻧﻜﻨﺪ، ﺿـﺮﻭﺭﻱ ﺍﺳـﺖ ﻗﺒﻞ ﺍﺯ ﺍﺗﻤﺎﻡ ﺁﻥ ﻧﻴﻤﺴﺎﻝ ﺗﺤﺼﻴﻠﻲ، ﺑﺮﺍﻱ ﺭﻭﺷﻦ ﺷﺪﻥ ﻭﺿﻌﻴﺖ ﺗﺤﺼﻴﻠﻲ ﺧﻮﺩ ﺑﻪ ﺁﻣﻮﺯﺵ ﻭﺍﺣﺪ ﻣﺮﺍﺟﻌﻪ </a:t>
            </a:r>
            <a:r>
              <a:rPr lang="ar-SA" sz="2400" b="1" dirty="0" smtClean="0">
                <a:cs typeface="B Nazanin" panose="00000400000000000000" pitchFamily="2" charset="-78"/>
              </a:rPr>
              <a:t>ﻧﻤﺎﻳـﺪ. </a:t>
            </a:r>
            <a:endParaRPr lang="en-US" sz="2400" b="1" dirty="0" smtClean="0">
              <a:cs typeface="B Nazanin" panose="00000400000000000000" pitchFamily="2" charset="-78"/>
            </a:endParaRPr>
          </a:p>
          <a:p>
            <a:pPr marL="0" indent="0" algn="just" rtl="1">
              <a:buNone/>
            </a:pPr>
            <a:r>
              <a:rPr lang="ar-SA" sz="2400" b="1" dirty="0">
                <a:cs typeface="B Nazanin" panose="00000400000000000000" pitchFamily="2" charset="-78"/>
              </a:rPr>
              <a:t>ﺩﺭ ﺻﻮﺭﺕ ﺍﺭﺍﺋﻪ ﻣﺪﺍﺭﻙ ﻣﺒﻨﻲ ﺑﺮ ﻣﻮﺟﻪ ﺑﻮﺩﻥ ﻋﻠﺖ ﻋﺪﻡ ﺛﺒﺖﻧﺎﻡ ﺩﺭ ﺯﻣﺎﻥ ﻣﻘﺮﺭ ﻭ ﻫﻤﭽﻨﻴﻦ ﺩﺍﺭﺍ ﺑـﻮﺩﻥ ﺳـﻨﻮﺍﺕ ﻣﺠﺎﺯ، ﺑﻪ ﺗﺸﺨﻴﺺ ﺷﻮﺭﺍﻱ ﻭﺍﺣﺪ ﻣﻲﺗﻮﺍﻥ ﺁﻥ ﻧﻴﻤﺴﺎﻝ ﺭﺍ ﺑﻪ ﻋﻨﻮﺍﻥ ﻭﻗﻔﻪﺗﺤﺼـﻴﻠﻲ (ﺑـﺎﺍﺣﺘﺴـﺎﺏﺩﺭﺳـﻨﻮﺍﺕ) ﻣﻨﻈﻮﺭ ﻧﻤﻮﺩ. ﺩﺭ ﻏﻴﺮ ﺍﻳﻦ ﺻﻮﺭﺕ ﺩﺍﻧﺸﺠﻮ ﺍﺯ ﺍﺩﺍﻣﻪ ﺗﺤﺼﻴﻞ ﻣﺤﺮﻭﻡ ﺧﻮﺍﻫﺪ </a:t>
            </a:r>
            <a:r>
              <a:rPr lang="ar-SA" sz="2400" b="1" dirty="0" smtClean="0">
                <a:cs typeface="B Nazanin" panose="00000400000000000000" pitchFamily="2" charset="-78"/>
              </a:rPr>
              <a:t>ﺷﺪ</a:t>
            </a:r>
            <a:r>
              <a:rPr lang="fa-IR" sz="2400" b="1" dirty="0">
                <a:cs typeface="B Nazanin" panose="00000400000000000000" pitchFamily="2" charset="-78"/>
              </a:rPr>
              <a:t>.</a:t>
            </a:r>
            <a:endParaRPr lang="en-US" sz="2400" b="1" dirty="0">
              <a:cs typeface="B Nazanin" panose="00000400000000000000" pitchFamily="2" charset="-78"/>
            </a:endParaRPr>
          </a:p>
          <a:p>
            <a:pPr marL="0" indent="0" algn="just" rtl="1">
              <a:buNone/>
            </a:pPr>
            <a:r>
              <a:rPr lang="ar-SA" sz="2400" b="1" dirty="0" smtClean="0">
                <a:solidFill>
                  <a:srgbClr val="FF0000"/>
                </a:solidFill>
                <a:cs typeface="B Nazanin" panose="00000400000000000000" pitchFamily="2" charset="-78"/>
              </a:rPr>
              <a:t>ﺗﺒﺼﺮﻩ</a:t>
            </a:r>
            <a:r>
              <a:rPr lang="fa-IR" sz="2400" b="1" dirty="0" smtClean="0">
                <a:solidFill>
                  <a:srgbClr val="FF0000"/>
                </a:solidFill>
                <a:cs typeface="B Nazanin" panose="00000400000000000000" pitchFamily="2" charset="-78"/>
              </a:rPr>
              <a:t>4 (حذف نیمسال):</a:t>
            </a:r>
            <a:r>
              <a:rPr lang="en-US" sz="2400" b="1" dirty="0" smtClean="0">
                <a:cs typeface="B Nazanin" panose="00000400000000000000" pitchFamily="2" charset="-78"/>
              </a:rPr>
              <a:t> </a:t>
            </a:r>
            <a:r>
              <a:rPr lang="ar-SA" sz="2400" b="1" dirty="0">
                <a:cs typeface="B Nazanin" panose="00000400000000000000" pitchFamily="2" charset="-78"/>
              </a:rPr>
              <a:t>ﺩﺭ ﺷﺮﺍﻳﻂ ﺧﺎﺹ، ﺣﺬﻑ ﺍﺿﻄﺮﺍﺭﻱ ﺗﻤﺎﻡ ﺩﺭﻭﺱ ﻳﻚ ﻧﻴﻤﺴـﺎﻝ ﺗﺤﺼـﻴﻠﻲ (ﺣـﺬﻑ ﻧﻴﻤﺴـﺎﻝ)، ﺻـﺮﻓﺎً ﻳﻚﺑﺎﺭ، ﺑﺎ ﺩﺭﺧﻮﺍﺳﺖ ﺩﺍﻧﺸﺠﻮ (ﺍﺭﺍﺋﻪ ﻣﺪﺍﺭﻙ ﻭ ﻣﺴﺘﻨﺪﺍﺕ ﻻﺯﻡ) ﺗﺎﺋﻴﺪ ﺷﻮﺭﺍﻱ ﮔـﺮﻭﻩ ﻭ ﺷـﻮﺭﺍﻱ </a:t>
            </a:r>
            <a:r>
              <a:rPr lang="fa-IR" sz="2400" b="1" dirty="0">
                <a:cs typeface="B Nazanin" panose="00000400000000000000" pitchFamily="2" charset="-78"/>
              </a:rPr>
              <a:t>و</a:t>
            </a:r>
            <a:r>
              <a:rPr lang="ar-SA" sz="2400" b="1" dirty="0">
                <a:cs typeface="B Nazanin" panose="00000400000000000000" pitchFamily="2" charset="-78"/>
              </a:rPr>
              <a:t>ﺍﺣـﺪ،ﻗﺒـﻞﺍﺯ</a:t>
            </a:r>
            <a:r>
              <a:rPr lang="fa-IR" sz="2400" b="1" dirty="0">
                <a:cs typeface="B Nazanin" panose="00000400000000000000" pitchFamily="2" charset="-78"/>
              </a:rPr>
              <a:t>و</a:t>
            </a:r>
            <a:r>
              <a:rPr lang="ar-SA" sz="2400" b="1" dirty="0">
                <a:cs typeface="B Nazanin" panose="00000400000000000000" pitchFamily="2" charset="-78"/>
              </a:rPr>
              <a:t>ﺍﺣـﺪ،</a:t>
            </a:r>
            <a:r>
              <a:rPr lang="ar-SA" sz="2400" b="1" u="sng" dirty="0">
                <a:cs typeface="B Nazanin" panose="00000400000000000000" pitchFamily="2" charset="-78"/>
              </a:rPr>
              <a:t>ﻗﺒـﻞﺍﺯ ﺷﺮﻭﻉ </a:t>
            </a:r>
            <a:r>
              <a:rPr lang="ar-SA" sz="2400" b="1" u="sng" dirty="0" smtClean="0">
                <a:cs typeface="B Nazanin" panose="00000400000000000000" pitchFamily="2" charset="-78"/>
              </a:rPr>
              <a:t>ﺍﻣﺘﺤﺎﻧﺎﺕ</a:t>
            </a:r>
            <a:r>
              <a:rPr lang="fa-IR" sz="2400" b="1" dirty="0" smtClean="0">
                <a:cs typeface="B Nazanin" panose="00000400000000000000" pitchFamily="2" charset="-78"/>
              </a:rPr>
              <a:t> </a:t>
            </a:r>
            <a:r>
              <a:rPr lang="ar-SA" sz="2400" b="1" dirty="0" smtClean="0">
                <a:cs typeface="B Nazanin" panose="00000400000000000000" pitchFamily="2" charset="-78"/>
              </a:rPr>
              <a:t>ﺑﺎ </a:t>
            </a:r>
            <a:r>
              <a:rPr lang="ar-SA" sz="2400" b="1" dirty="0">
                <a:cs typeface="B Nazanin" panose="00000400000000000000" pitchFamily="2" charset="-78"/>
              </a:rPr>
              <a:t>ﺭﻋﺎﻳﺖ ﺳﻨﻮﺍﺕ ﻣﺠﺎﺯ </a:t>
            </a:r>
            <a:r>
              <a:rPr lang="ar-SA" sz="2400" b="1" dirty="0" smtClean="0">
                <a:cs typeface="B Nazanin" panose="00000400000000000000" pitchFamily="2" charset="-78"/>
              </a:rPr>
              <a:t>ﺗﺤﺼﻴﻠﻲ </a:t>
            </a:r>
            <a:r>
              <a:rPr lang="ar-SA" sz="2400" b="1" dirty="0">
                <a:cs typeface="B Nazanin" panose="00000400000000000000" pitchFamily="2" charset="-78"/>
              </a:rPr>
              <a:t>ﺍﻣﻜﺎﻥﭘﺬﻳﺮ ﺍﺳﺖ. ﻧﻴﻤﺴﺎﻝ ﻣـﺬﻛﻮﺭ ﺩﺭ ﺳـﻨﻮﺍﺕ ﺗﺤﺼـﻴﻠﻲ ﻣﺤﺎﺳﺒﻪ </a:t>
            </a:r>
            <a:r>
              <a:rPr lang="ar-SA" sz="2400" b="1" dirty="0" smtClean="0">
                <a:cs typeface="B Nazanin" panose="00000400000000000000" pitchFamily="2" charset="-78"/>
              </a:rPr>
              <a:t>ﻣﻲﺷﻮﺩ</a:t>
            </a:r>
            <a:r>
              <a:rPr lang="fa-IR" sz="2400" b="1" dirty="0" smtClean="0">
                <a:cs typeface="B Nazanin" panose="00000400000000000000" pitchFamily="2" charset="-78"/>
              </a:rPr>
              <a:t>.</a:t>
            </a:r>
          </a:p>
          <a:p>
            <a:pPr marL="0" indent="0" algn="just" rtl="1">
              <a:buNone/>
            </a:pPr>
            <a:r>
              <a:rPr lang="fa-IR" sz="2400" b="1" dirty="0" smtClean="0">
                <a:solidFill>
                  <a:srgbClr val="FF0000"/>
                </a:solidFill>
                <a:cs typeface="B Nazanin" panose="00000400000000000000" pitchFamily="2" charset="-78"/>
              </a:rPr>
              <a:t>تبصره5:</a:t>
            </a:r>
            <a:r>
              <a:rPr lang="en-US" sz="2400" b="1" dirty="0" smtClean="0">
                <a:solidFill>
                  <a:srgbClr val="FF0000"/>
                </a:solidFill>
                <a:cs typeface="B Nazanin" panose="00000400000000000000" pitchFamily="2" charset="-78"/>
              </a:rPr>
              <a:t> </a:t>
            </a:r>
            <a:r>
              <a:rPr lang="ar-SA" sz="2400" b="1" dirty="0">
                <a:solidFill>
                  <a:srgbClr val="FF0000"/>
                </a:solidFill>
                <a:cs typeface="B Nazanin" panose="00000400000000000000" pitchFamily="2" charset="-78"/>
              </a:rPr>
              <a:t>ﺩﺍﻧﺸﺠﻮ (ﺿﻤﻦ ﺭﻋﺎﻳﺖ </a:t>
            </a:r>
            <a:r>
              <a:rPr lang="ar-SA" sz="2400" b="1" dirty="0" smtClean="0">
                <a:solidFill>
                  <a:srgbClr val="FF0000"/>
                </a:solidFill>
                <a:cs typeface="B Nazanin" panose="00000400000000000000" pitchFamily="2" charset="-78"/>
              </a:rPr>
              <a:t>ﺗﺒﺼﺮﻩ</a:t>
            </a:r>
            <a:r>
              <a:rPr lang="fa-IR" sz="2400" b="1" dirty="0" smtClean="0">
                <a:solidFill>
                  <a:srgbClr val="FF0000"/>
                </a:solidFill>
                <a:cs typeface="B Nazanin" panose="00000400000000000000" pitchFamily="2" charset="-78"/>
              </a:rPr>
              <a:t> </a:t>
            </a:r>
            <a:r>
              <a:rPr lang="en-US" sz="2400" b="1" dirty="0" smtClean="0">
                <a:solidFill>
                  <a:srgbClr val="FF0000"/>
                </a:solidFill>
                <a:cs typeface="B Nazanin" panose="00000400000000000000" pitchFamily="2" charset="-78"/>
              </a:rPr>
              <a:t>۳</a:t>
            </a:r>
            <a:r>
              <a:rPr lang="fa-IR" sz="2400" b="1" dirty="0" smtClean="0">
                <a:solidFill>
                  <a:srgbClr val="FF0000"/>
                </a:solidFill>
                <a:cs typeface="B Nazanin" panose="00000400000000000000" pitchFamily="2" charset="-78"/>
              </a:rPr>
              <a:t> </a:t>
            </a:r>
            <a:r>
              <a:rPr lang="ar-SA" sz="2400" b="1" dirty="0" smtClean="0">
                <a:solidFill>
                  <a:srgbClr val="FF0000"/>
                </a:solidFill>
                <a:cs typeface="B Nazanin" panose="00000400000000000000" pitchFamily="2" charset="-78"/>
              </a:rPr>
              <a:t>ﻣﺎﺩﻩ</a:t>
            </a:r>
            <a:r>
              <a:rPr lang="en-US" sz="2400" b="1" dirty="0" smtClean="0">
                <a:solidFill>
                  <a:srgbClr val="FF0000"/>
                </a:solidFill>
                <a:cs typeface="B Nazanin" panose="00000400000000000000" pitchFamily="2" charset="-78"/>
              </a:rPr>
              <a:t>۱۴ </a:t>
            </a:r>
            <a:r>
              <a:rPr lang="fa-IR" sz="2400" b="1" dirty="0" smtClean="0">
                <a:solidFill>
                  <a:srgbClr val="FF0000"/>
                </a:solidFill>
                <a:cs typeface="B Nazanin" panose="00000400000000000000" pitchFamily="2" charset="-78"/>
              </a:rPr>
              <a:t> </a:t>
            </a:r>
            <a:r>
              <a:rPr lang="ar-SA" sz="2400" b="1" dirty="0" smtClean="0">
                <a:solidFill>
                  <a:srgbClr val="FF0000"/>
                </a:solidFill>
                <a:cs typeface="B Nazanin" panose="00000400000000000000" pitchFamily="2" charset="-78"/>
              </a:rPr>
              <a:t>ﺷﻴﻮﻩﻧﺎﻣﻪ</a:t>
            </a:r>
            <a:r>
              <a:rPr lang="fa-IR" sz="2400" b="1" dirty="0" smtClean="0">
                <a:solidFill>
                  <a:srgbClr val="FF0000"/>
                </a:solidFill>
                <a:cs typeface="B Nazanin" panose="00000400000000000000" pitchFamily="2" charset="-78"/>
              </a:rPr>
              <a:t> در خصوص تصویب تا پایان ترم4</a:t>
            </a:r>
            <a:r>
              <a:rPr lang="ar-SA" sz="2400" b="1" dirty="0" smtClean="0">
                <a:solidFill>
                  <a:srgbClr val="FF0000"/>
                </a:solidFill>
                <a:cs typeface="B Nazanin" panose="00000400000000000000" pitchFamily="2" charset="-78"/>
              </a:rPr>
              <a:t>)، </a:t>
            </a:r>
            <a:r>
              <a:rPr lang="ar-SA" sz="2400" b="1" dirty="0">
                <a:solidFill>
                  <a:srgbClr val="FF0000"/>
                </a:solidFill>
                <a:cs typeface="B Nazanin" panose="00000400000000000000" pitchFamily="2" charset="-78"/>
              </a:rPr>
              <a:t>ﺻـﺮﻓﺎً ﻣﺠـﺎﺯ ﺑـﻪ ﺍﺳـﺘﻔﺎﺩﻩ </a:t>
            </a:r>
            <a:r>
              <a:rPr lang="ar-SA" sz="2400" b="1" u="sng" dirty="0">
                <a:solidFill>
                  <a:srgbClr val="FF0000"/>
                </a:solidFill>
                <a:cs typeface="B Nazanin" panose="00000400000000000000" pitchFamily="2" charset="-78"/>
              </a:rPr>
              <a:t>ﺣـﺪﺍﻛﺜﺮ ﻳﻜـﻲ </a:t>
            </a:r>
            <a:r>
              <a:rPr lang="ar-SA" sz="2400" b="1" dirty="0">
                <a:solidFill>
                  <a:srgbClr val="FF0000"/>
                </a:solidFill>
                <a:cs typeface="B Nazanin" panose="00000400000000000000" pitchFamily="2" charset="-78"/>
              </a:rPr>
              <a:t>ﺍﺯ ﺗﺒﺼﺮﻩﻫﺎﻱ </a:t>
            </a:r>
            <a:r>
              <a:rPr lang="en-US" sz="2400" b="1" dirty="0">
                <a:solidFill>
                  <a:srgbClr val="FF0000"/>
                </a:solidFill>
                <a:cs typeface="B Nazanin" panose="00000400000000000000" pitchFamily="2" charset="-78"/>
              </a:rPr>
              <a:t>۲ </a:t>
            </a:r>
            <a:r>
              <a:rPr lang="fa-IR" sz="2400" b="1" dirty="0" smtClean="0">
                <a:solidFill>
                  <a:srgbClr val="FF0000"/>
                </a:solidFill>
                <a:cs typeface="B Nazanin" panose="00000400000000000000" pitchFamily="2" charset="-78"/>
              </a:rPr>
              <a:t> </a:t>
            </a:r>
            <a:r>
              <a:rPr lang="ar-SA" sz="2400" b="1" dirty="0" smtClean="0">
                <a:solidFill>
                  <a:srgbClr val="FF0000"/>
                </a:solidFill>
                <a:cs typeface="B Nazanin" panose="00000400000000000000" pitchFamily="2" charset="-78"/>
              </a:rPr>
              <a:t>ﻳﺎ</a:t>
            </a:r>
            <a:r>
              <a:rPr lang="fa-IR" sz="2400" b="1" dirty="0" smtClean="0">
                <a:solidFill>
                  <a:srgbClr val="FF0000"/>
                </a:solidFill>
                <a:cs typeface="B Nazanin" panose="00000400000000000000" pitchFamily="2" charset="-78"/>
              </a:rPr>
              <a:t>3</a:t>
            </a:r>
            <a:r>
              <a:rPr lang="en-US" sz="2400" b="1" dirty="0" smtClean="0">
                <a:solidFill>
                  <a:srgbClr val="FF0000"/>
                </a:solidFill>
                <a:cs typeface="B Nazanin" panose="00000400000000000000" pitchFamily="2" charset="-78"/>
              </a:rPr>
              <a:t> </a:t>
            </a:r>
            <a:r>
              <a:rPr lang="ar-SA" sz="2400" b="1" dirty="0">
                <a:solidFill>
                  <a:srgbClr val="FF0000"/>
                </a:solidFill>
                <a:cs typeface="B Nazanin" panose="00000400000000000000" pitchFamily="2" charset="-78"/>
              </a:rPr>
              <a:t>ﻭ ﻳﺎ </a:t>
            </a:r>
            <a:r>
              <a:rPr lang="fa-IR" sz="2400" b="1" dirty="0" smtClean="0">
                <a:solidFill>
                  <a:srgbClr val="FF0000"/>
                </a:solidFill>
                <a:cs typeface="B Nazanin" panose="00000400000000000000" pitchFamily="2" charset="-78"/>
              </a:rPr>
              <a:t>  </a:t>
            </a:r>
            <a:r>
              <a:rPr lang="en-US" sz="2400" b="1" dirty="0" smtClean="0">
                <a:solidFill>
                  <a:srgbClr val="FF0000"/>
                </a:solidFill>
                <a:cs typeface="B Nazanin" panose="00000400000000000000" pitchFamily="2" charset="-78"/>
              </a:rPr>
              <a:t>۴</a:t>
            </a:r>
            <a:r>
              <a:rPr lang="fa-IR" sz="2400" b="1" dirty="0" smtClean="0">
                <a:solidFill>
                  <a:srgbClr val="FF0000"/>
                </a:solidFill>
                <a:cs typeface="B Nazanin" panose="00000400000000000000" pitchFamily="2" charset="-78"/>
              </a:rPr>
              <a:t> </a:t>
            </a:r>
            <a:r>
              <a:rPr lang="ar-SA" sz="2400" b="1" dirty="0" smtClean="0">
                <a:solidFill>
                  <a:srgbClr val="FF0000"/>
                </a:solidFill>
                <a:cs typeface="B Nazanin" panose="00000400000000000000" pitchFamily="2" charset="-78"/>
              </a:rPr>
              <a:t>ﺩﺭ </a:t>
            </a:r>
            <a:r>
              <a:rPr lang="ar-SA" sz="2400" b="1" dirty="0">
                <a:solidFill>
                  <a:srgbClr val="FF0000"/>
                </a:solidFill>
                <a:cs typeface="B Nazanin" panose="00000400000000000000" pitchFamily="2" charset="-78"/>
              </a:rPr>
              <a:t>ﺳﻨﻮﺍﺕ ﻣﺠﺎﺯ ﺗﺤﺼﻴﻠﻲ ﺍﺳﺖ. </a:t>
            </a:r>
            <a:endParaRPr lang="en-US" sz="2400" b="1" dirty="0">
              <a:solidFill>
                <a:srgbClr val="FF0000"/>
              </a:solidFill>
              <a:cs typeface="B Nazanin" panose="00000400000000000000" pitchFamily="2" charset="-78"/>
            </a:endParaRPr>
          </a:p>
          <a:p>
            <a:endParaRPr lang="en-US" sz="2400" b="1" dirty="0">
              <a:cs typeface="B Nazanin" panose="00000400000000000000" pitchFamily="2" charset="-78"/>
            </a:endParaRPr>
          </a:p>
        </p:txBody>
      </p:sp>
    </p:spTree>
    <p:extLst>
      <p:ext uri="{BB962C8B-B14F-4D97-AF65-F5344CB8AC3E}">
        <p14:creationId xmlns:p14="http://schemas.microsoft.com/office/powerpoint/2010/main" val="1808273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BB0FD6-A03C-44CA-90AC-4ACF19BD40A0}"/>
              </a:ext>
            </a:extLst>
          </p:cNvPr>
          <p:cNvSpPr>
            <a:spLocks noGrp="1"/>
          </p:cNvSpPr>
          <p:nvPr>
            <p:ph idx="1"/>
          </p:nvPr>
        </p:nvSpPr>
        <p:spPr>
          <a:xfrm>
            <a:off x="827584" y="260648"/>
            <a:ext cx="7490793" cy="6336704"/>
          </a:xfrm>
        </p:spPr>
        <p:txBody>
          <a:bodyPr>
            <a:noAutofit/>
          </a:bodyPr>
          <a:lstStyle/>
          <a:p>
            <a:pPr marL="0" indent="0" algn="just" rtl="1">
              <a:buNone/>
            </a:pPr>
            <a:r>
              <a:rPr lang="fa-IR" sz="2600" b="1" dirty="0">
                <a:solidFill>
                  <a:srgbClr val="FF0000"/>
                </a:solidFill>
                <a:cs typeface="B Nazanin" panose="00000400000000000000" pitchFamily="2" charset="-78"/>
              </a:rPr>
              <a:t>شرایط تحصیل </a:t>
            </a:r>
            <a:r>
              <a:rPr lang="fa-IR" sz="2600" b="1" dirty="0" smtClean="0">
                <a:solidFill>
                  <a:srgbClr val="FF0000"/>
                </a:solidFill>
                <a:cs typeface="B Nazanin" panose="00000400000000000000" pitchFamily="2" charset="-78"/>
              </a:rPr>
              <a:t>و نمره ارزشیابی</a:t>
            </a:r>
          </a:p>
          <a:p>
            <a:pPr marL="0" indent="0" algn="just" rtl="1">
              <a:buNone/>
            </a:pPr>
            <a:r>
              <a:rPr lang="ar-SA" sz="2600" b="1" dirty="0" smtClean="0">
                <a:solidFill>
                  <a:srgbClr val="FF0000"/>
                </a:solidFill>
                <a:cs typeface="B Nazanin" panose="00000400000000000000" pitchFamily="2" charset="-78"/>
              </a:rPr>
              <a:t>ﻣﺎﺩﻩ </a:t>
            </a:r>
            <a:r>
              <a:rPr lang="en-US" sz="2600" b="1" dirty="0" smtClean="0">
                <a:solidFill>
                  <a:srgbClr val="FF0000"/>
                </a:solidFill>
                <a:cs typeface="B Nazanin" panose="00000400000000000000" pitchFamily="2" charset="-78"/>
              </a:rPr>
              <a:t>۱۶</a:t>
            </a:r>
            <a:r>
              <a:rPr lang="fa-IR" sz="2600" b="1" dirty="0" smtClean="0">
                <a:solidFill>
                  <a:srgbClr val="FF0000"/>
                </a:solidFill>
                <a:cs typeface="B Nazanin" panose="00000400000000000000" pitchFamily="2" charset="-78"/>
              </a:rPr>
              <a:t>:</a:t>
            </a:r>
            <a:endParaRPr lang="en-US" sz="2600" b="1" dirty="0" smtClean="0">
              <a:solidFill>
                <a:srgbClr val="FF0000"/>
              </a:solidFill>
              <a:cs typeface="B Nazanin" panose="00000400000000000000" pitchFamily="2" charset="-78"/>
            </a:endParaRPr>
          </a:p>
          <a:p>
            <a:pPr marL="0" indent="0" algn="just" rtl="1">
              <a:buNone/>
            </a:pPr>
            <a:r>
              <a:rPr lang="ar-SA" sz="2600" b="1" dirty="0" smtClean="0">
                <a:cs typeface="B Nazanin" panose="00000400000000000000" pitchFamily="2" charset="-78"/>
              </a:rPr>
              <a:t>ﺗﺤﺼـﻴﻞ ﻫﻤﺰﻣـﺎﻥ ﺩﺍﻧﺸـﺠﻮﻱ ﺩﻭﺭﻩ ﻛﺎﺭﺷﻨﺎﺳـﻲﺍﺭﺷـﺪ ﺩﺭ ﻛﻠﻴـﻪ ﺷـﻴﻮﻩﻫـﺎﻱ ﺁﻣﻮﺯﺷـﻲ ﻭ ﺩﺭ ﻛﻠﻴـﻪ ﺩﻭﺭﻩﻫـﺎﻱﺗﺤﺼـﻴﻠﻲ ﺩﺍﻧﺸﮕﺎﻩﻫﺎ (ﺩﻭﻟﺘﻲ ﻭ ﻏﻴﺮ ﺩﻭﻟﺘﻲ) </a:t>
            </a:r>
            <a:r>
              <a:rPr lang="ar-SA" sz="2600" b="1" u="sng" dirty="0" smtClean="0">
                <a:cs typeface="B Nazanin" panose="00000400000000000000" pitchFamily="2" charset="-78"/>
              </a:rPr>
              <a:t>ﻣﻤﻨﻮﻉ</a:t>
            </a:r>
            <a:r>
              <a:rPr lang="ar-SA" sz="2600" b="1" dirty="0" smtClean="0">
                <a:cs typeface="B Nazanin" panose="00000400000000000000" pitchFamily="2" charset="-78"/>
              </a:rPr>
              <a:t> ﺍﺳﺖ. </a:t>
            </a:r>
            <a:endParaRPr lang="en-US" sz="2600" b="1" dirty="0" smtClean="0">
              <a:cs typeface="B Nazanin" panose="00000400000000000000" pitchFamily="2" charset="-78"/>
            </a:endParaRPr>
          </a:p>
          <a:p>
            <a:pPr marL="0" indent="0" algn="just" rtl="1">
              <a:buNone/>
            </a:pPr>
            <a:r>
              <a:rPr lang="ar-SA" sz="2600" b="1" dirty="0" smtClean="0">
                <a:solidFill>
                  <a:srgbClr val="FF0000"/>
                </a:solidFill>
                <a:cs typeface="B Nazanin" panose="00000400000000000000" pitchFamily="2" charset="-78"/>
              </a:rPr>
              <a:t>ﻣﺎﺩﻩ </a:t>
            </a:r>
            <a:r>
              <a:rPr lang="en-US" sz="2600" b="1" dirty="0" smtClean="0">
                <a:solidFill>
                  <a:srgbClr val="FF0000"/>
                </a:solidFill>
                <a:cs typeface="B Nazanin" panose="00000400000000000000" pitchFamily="2" charset="-78"/>
              </a:rPr>
              <a:t>۱۷</a:t>
            </a:r>
            <a:r>
              <a:rPr lang="fa-IR" sz="2600" b="1" dirty="0" smtClean="0">
                <a:solidFill>
                  <a:srgbClr val="FF0000"/>
                </a:solidFill>
                <a:cs typeface="B Nazanin" panose="00000400000000000000" pitchFamily="2" charset="-78"/>
              </a:rPr>
              <a:t>: </a:t>
            </a:r>
            <a:r>
              <a:rPr lang="ar-SA" sz="2600" b="1" dirty="0" smtClean="0">
                <a:cs typeface="B Nazanin" panose="00000400000000000000" pitchFamily="2" charset="-78"/>
              </a:rPr>
              <a:t>ﻧﻤﺮﻩ </a:t>
            </a:r>
            <a:r>
              <a:rPr lang="ar-SA" sz="2600" b="1" dirty="0">
                <a:cs typeface="B Nazanin" panose="00000400000000000000" pitchFamily="2" charset="-78"/>
              </a:rPr>
              <a:t>ﺍﺭﺯﺷﻴﺎﺑﻲ ﻫﺮ ﺩﺭﺱ ﺑﻪ ﺻﻮﺭﺕ ﻋﺪﺩﻱ ﺍﺯ ﺻﻔﺮ ﺗﺎ </a:t>
            </a:r>
            <a:r>
              <a:rPr lang="en-US" sz="2600" b="1" dirty="0">
                <a:cs typeface="B Nazanin" panose="00000400000000000000" pitchFamily="2" charset="-78"/>
              </a:rPr>
              <a:t>۲۰ </a:t>
            </a:r>
            <a:r>
              <a:rPr lang="ar-SA" sz="2600" b="1" dirty="0">
                <a:cs typeface="B Nazanin" panose="00000400000000000000" pitchFamily="2" charset="-78"/>
              </a:rPr>
              <a:t>ﻣﺤﺎﺳﺒﻪ </a:t>
            </a:r>
            <a:r>
              <a:rPr lang="ar-SA" sz="2600" b="1" dirty="0" smtClean="0">
                <a:cs typeface="B Nazanin" panose="00000400000000000000" pitchFamily="2" charset="-78"/>
              </a:rPr>
              <a:t>ﻣﻲﺷﻮﺩ</a:t>
            </a:r>
            <a:r>
              <a:rPr lang="fa-IR" sz="2600" b="1" dirty="0">
                <a:cs typeface="B Nazanin" panose="00000400000000000000" pitchFamily="2" charset="-78"/>
              </a:rPr>
              <a:t> </a:t>
            </a:r>
            <a:r>
              <a:rPr lang="ar-SA" sz="2600" b="1" dirty="0" smtClean="0">
                <a:cs typeface="B Nazanin" panose="00000400000000000000" pitchFamily="2" charset="-78"/>
              </a:rPr>
              <a:t>ﻭ</a:t>
            </a:r>
            <a:r>
              <a:rPr lang="fa-IR" sz="2600" b="1" dirty="0" smtClean="0">
                <a:cs typeface="B Nazanin" panose="00000400000000000000" pitchFamily="2" charset="-78"/>
              </a:rPr>
              <a:t> </a:t>
            </a:r>
            <a:r>
              <a:rPr lang="ar-SA" sz="2600" b="1" dirty="0" smtClean="0">
                <a:cs typeface="B Nazanin" panose="00000400000000000000" pitchFamily="2" charset="-78"/>
              </a:rPr>
              <a:t>ﺣﺪﺍﻗﻞ </a:t>
            </a:r>
            <a:r>
              <a:rPr lang="ar-SA" sz="2600" b="1" dirty="0">
                <a:cs typeface="B Nazanin" panose="00000400000000000000" pitchFamily="2" charset="-78"/>
              </a:rPr>
              <a:t>ﻧﻤـﺮﻩ ﻗﺒـﻮﻟﻲ ﺩﺭ ﻫـﺮ </a:t>
            </a:r>
            <a:r>
              <a:rPr lang="ar-SA" sz="2600" b="1" dirty="0" smtClean="0">
                <a:cs typeface="B Nazanin" panose="00000400000000000000" pitchFamily="2" charset="-78"/>
              </a:rPr>
              <a:t>ﺩﺭﺱ</a:t>
            </a:r>
            <a:r>
              <a:rPr lang="en-US" sz="2600" b="1" dirty="0" smtClean="0">
                <a:cs typeface="B Nazanin" panose="00000400000000000000" pitchFamily="2" charset="-78"/>
              </a:rPr>
              <a:t>۱۲ </a:t>
            </a:r>
            <a:r>
              <a:rPr lang="fa-IR" sz="2600" b="1" dirty="0" smtClean="0">
                <a:cs typeface="B Nazanin" panose="00000400000000000000" pitchFamily="2" charset="-78"/>
              </a:rPr>
              <a:t> </a:t>
            </a:r>
            <a:r>
              <a:rPr lang="ar-SA" sz="2600" b="1" dirty="0" smtClean="0">
                <a:cs typeface="B Nazanin" panose="00000400000000000000" pitchFamily="2" charset="-78"/>
              </a:rPr>
              <a:t>ﺍﺳـﺖ</a:t>
            </a:r>
            <a:r>
              <a:rPr lang="ar-SA" sz="2600" b="1" dirty="0">
                <a:cs typeface="B Nazanin" panose="00000400000000000000" pitchFamily="2" charset="-78"/>
              </a:rPr>
              <a:t>. ﻣﻴﺎﻧﮕﻴﻦ ﻗﺎﺑﻞ ﻗﺒﻮﻝ ﺩﺭ ﻫﺮ </a:t>
            </a:r>
            <a:r>
              <a:rPr lang="ar-SA" sz="2600" b="1" dirty="0" smtClean="0">
                <a:cs typeface="B Nazanin" panose="00000400000000000000" pitchFamily="2" charset="-78"/>
              </a:rPr>
              <a:t>ﻧﻴﻤﺴﺎﻝ</a:t>
            </a:r>
            <a:r>
              <a:rPr lang="en-US" sz="2600" b="1" dirty="0" smtClean="0">
                <a:cs typeface="B Nazanin" panose="00000400000000000000" pitchFamily="2" charset="-78"/>
              </a:rPr>
              <a:t>۱۴ </a:t>
            </a:r>
            <a:r>
              <a:rPr lang="fa-IR" sz="2600" b="1" dirty="0" smtClean="0">
                <a:cs typeface="B Nazanin" panose="00000400000000000000" pitchFamily="2" charset="-78"/>
              </a:rPr>
              <a:t> </a:t>
            </a:r>
            <a:r>
              <a:rPr lang="ar-SA" sz="2600" b="1" dirty="0" smtClean="0">
                <a:cs typeface="B Nazanin" panose="00000400000000000000" pitchFamily="2" charset="-78"/>
              </a:rPr>
              <a:t>ﺍﺳﺖ </a:t>
            </a:r>
            <a:r>
              <a:rPr lang="ar-SA" sz="2600" b="1" dirty="0">
                <a:cs typeface="B Nazanin" panose="00000400000000000000" pitchFamily="2" charset="-78"/>
              </a:rPr>
              <a:t>ﻭ ﭼﻨﺎﻧﭽﻪ ﻣﻴﺎﻧﮕﻴﻦ ﻧﻤﺮﺍﺕ ﺩﺍﻧﺸﺠﻮ ﺩﺭ ﻫﺮ ﻧﻴﻤﺴﺎﻝ ﺗﺤﺼﻴﻠﻲ ﻛﻤﺘﺮ ﺍﺯ </a:t>
            </a:r>
            <a:r>
              <a:rPr lang="en-US" sz="2600" b="1" dirty="0">
                <a:cs typeface="B Nazanin" panose="00000400000000000000" pitchFamily="2" charset="-78"/>
              </a:rPr>
              <a:t>۱۴ </a:t>
            </a:r>
            <a:r>
              <a:rPr lang="fa-IR" sz="2600" b="1" dirty="0" smtClean="0">
                <a:cs typeface="B Nazanin" panose="00000400000000000000" pitchFamily="2" charset="-78"/>
              </a:rPr>
              <a:t> </a:t>
            </a:r>
            <a:r>
              <a:rPr lang="ar-SA" sz="2600" b="1" dirty="0" smtClean="0">
                <a:cs typeface="B Nazanin" panose="00000400000000000000" pitchFamily="2" charset="-78"/>
              </a:rPr>
              <a:t>ﺑﺎﺷﺪ </a:t>
            </a:r>
            <a:r>
              <a:rPr lang="ar-SA" sz="2600" b="1" dirty="0">
                <a:cs typeface="B Nazanin" panose="00000400000000000000" pitchFamily="2" charset="-78"/>
              </a:rPr>
              <a:t>ﺩﺍﻧﺸﺠﻮ ﺩﺭ ﺁﻥ ﻧﻴﻤﺴﺎﻝ ﻣﺸﺮﻭﻁ ﺗﻠﻘﻲ </a:t>
            </a:r>
            <a:r>
              <a:rPr lang="ar-SA" sz="2600" b="1" dirty="0" smtClean="0">
                <a:cs typeface="B Nazanin" panose="00000400000000000000" pitchFamily="2" charset="-78"/>
              </a:rPr>
              <a:t>ﻣﻲﺷﻮﺩ</a:t>
            </a:r>
            <a:r>
              <a:rPr lang="fa-IR" sz="2600" b="1" dirty="0" smtClean="0">
                <a:cs typeface="B Nazanin" panose="00000400000000000000" pitchFamily="2" charset="-78"/>
              </a:rPr>
              <a:t>.</a:t>
            </a:r>
          </a:p>
          <a:p>
            <a:pPr marL="0" indent="0" algn="just" rtl="1">
              <a:buNone/>
            </a:pPr>
            <a:r>
              <a:rPr lang="fa-IR" sz="2600" b="1" dirty="0" smtClean="0">
                <a:solidFill>
                  <a:srgbClr val="FF0000"/>
                </a:solidFill>
                <a:cs typeface="B Nazanin" panose="00000400000000000000" pitchFamily="2" charset="-78"/>
              </a:rPr>
              <a:t>شیوه نامه اجرایی: نمرات از 1 تا 20 محاسبه می گردد.</a:t>
            </a:r>
            <a:endParaRPr lang="fa-IR" sz="2600" b="1" dirty="0">
              <a:solidFill>
                <a:srgbClr val="FF0000"/>
              </a:solidFill>
              <a:cs typeface="B Nazanin" panose="00000400000000000000" pitchFamily="2" charset="-78"/>
            </a:endParaRPr>
          </a:p>
          <a:p>
            <a:pPr marL="0" indent="0" algn="just" rtl="1">
              <a:buNone/>
            </a:pPr>
            <a:r>
              <a:rPr lang="fa-IR" sz="2600" b="1" dirty="0" smtClean="0">
                <a:cs typeface="B Nazanin" panose="00000400000000000000" pitchFamily="2" charset="-78"/>
              </a:rPr>
              <a:t>2 </a:t>
            </a:r>
            <a:r>
              <a:rPr lang="ar-SA" sz="2600" b="1" dirty="0">
                <a:cs typeface="B Nazanin" panose="00000400000000000000" pitchFamily="2" charset="-78"/>
              </a:rPr>
              <a:t>ﻧﻴﻤﺴﺎﻝ </a:t>
            </a:r>
            <a:r>
              <a:rPr lang="ar-SA" sz="2600" b="1" dirty="0" smtClean="0">
                <a:cs typeface="B Nazanin" panose="00000400000000000000" pitchFamily="2" charset="-78"/>
              </a:rPr>
              <a:t>ﻣﺸﺮﻭﻃﻲ</a:t>
            </a:r>
            <a:r>
              <a:rPr lang="fa-IR" sz="2600" b="1" dirty="0" smtClean="0">
                <a:cs typeface="B Nazanin" panose="00000400000000000000" pitchFamily="2" charset="-78"/>
              </a:rPr>
              <a:t> </a:t>
            </a:r>
            <a:r>
              <a:rPr lang="ar-SA" sz="2600" b="1" dirty="0" smtClean="0">
                <a:cs typeface="B Nazanin" panose="00000400000000000000" pitchFamily="2" charset="-78"/>
              </a:rPr>
              <a:t>ﺍﻋﻢ</a:t>
            </a:r>
            <a:r>
              <a:rPr lang="fa-IR" sz="2600" b="1" dirty="0" smtClean="0">
                <a:cs typeface="B Nazanin" panose="00000400000000000000" pitchFamily="2" charset="-78"/>
              </a:rPr>
              <a:t> </a:t>
            </a:r>
            <a:r>
              <a:rPr lang="ar-SA" sz="2600" b="1" dirty="0" smtClean="0">
                <a:cs typeface="B Nazanin" panose="00000400000000000000" pitchFamily="2" charset="-78"/>
              </a:rPr>
              <a:t>ﺍﺯ</a:t>
            </a:r>
            <a:r>
              <a:rPr lang="fa-IR" sz="2600" b="1" dirty="0" smtClean="0">
                <a:cs typeface="B Nazanin" panose="00000400000000000000" pitchFamily="2" charset="-78"/>
              </a:rPr>
              <a:t> </a:t>
            </a:r>
            <a:r>
              <a:rPr lang="ar-SA" sz="2600" b="1" dirty="0" smtClean="0">
                <a:cs typeface="B Nazanin" panose="00000400000000000000" pitchFamily="2" charset="-78"/>
              </a:rPr>
              <a:t>ﻣﺘﻮﺍﻟﻲ </a:t>
            </a:r>
            <a:r>
              <a:rPr lang="ar-SA" sz="2600" b="1" dirty="0">
                <a:cs typeface="B Nazanin" panose="00000400000000000000" pitchFamily="2" charset="-78"/>
              </a:rPr>
              <a:t>ﻳـﺎ ﻣﺘﻨـﺎﻭﺏ، ﺩﺭ ﺩﻭﺭﻩ ﻛﺎﺭﺷﻨﺎﺳـﻲﺍﺭﺷـﺪ ﻣﻨﺠﺮ ﺑﻪ ﻣﺤﺮﻭﻣﻴﺖ ﺍﺯ ﺗﺤﺼﻴﻞ ﺩﺍﻧﺸﺠﻮ ﻣﻲ ﺷﻮﺩ. </a:t>
            </a:r>
            <a:endParaRPr lang="en-US" sz="2600" b="1" dirty="0">
              <a:cs typeface="B Nazanin" panose="00000400000000000000" pitchFamily="2" charset="-78"/>
            </a:endParaRPr>
          </a:p>
          <a:p>
            <a:pPr algn="just"/>
            <a:endParaRPr lang="en-US" sz="2600" b="1" dirty="0">
              <a:cs typeface="B Nazanin" panose="00000400000000000000" pitchFamily="2" charset="-78"/>
            </a:endParaRPr>
          </a:p>
        </p:txBody>
      </p:sp>
    </p:spTree>
    <p:extLst>
      <p:ext uri="{BB962C8B-B14F-4D97-AF65-F5344CB8AC3E}">
        <p14:creationId xmlns:p14="http://schemas.microsoft.com/office/powerpoint/2010/main" val="2628902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204804-11E6-4B38-9E15-FCCF0F0DF569}"/>
              </a:ext>
            </a:extLst>
          </p:cNvPr>
          <p:cNvSpPr>
            <a:spLocks noGrp="1"/>
          </p:cNvSpPr>
          <p:nvPr>
            <p:ph idx="1"/>
          </p:nvPr>
        </p:nvSpPr>
        <p:spPr>
          <a:xfrm>
            <a:off x="395536" y="260648"/>
            <a:ext cx="8568952" cy="5568732"/>
          </a:xfrm>
        </p:spPr>
        <p:txBody>
          <a:bodyPr>
            <a:noAutofit/>
          </a:bodyPr>
          <a:lstStyle/>
          <a:p>
            <a:pPr marL="0" indent="0" algn="just" rtl="1">
              <a:buNone/>
            </a:pPr>
            <a:r>
              <a:rPr lang="fa-IR" sz="2400" b="1" dirty="0" smtClean="0">
                <a:solidFill>
                  <a:srgbClr val="FF0000"/>
                </a:solidFill>
                <a:cs typeface="B Nazanin" panose="00000400000000000000" pitchFamily="2" charset="-78"/>
              </a:rPr>
              <a:t> </a:t>
            </a:r>
            <a:endParaRPr lang="fa-IR" sz="2400" b="1" dirty="0">
              <a:solidFill>
                <a:srgbClr val="FF0000"/>
              </a:solidFill>
              <a:cs typeface="B Nazanin" panose="00000400000000000000" pitchFamily="2" charset="-78"/>
            </a:endParaRPr>
          </a:p>
          <a:p>
            <a:pPr marL="0" indent="0" algn="just" rtl="1">
              <a:buNone/>
            </a:pPr>
            <a:r>
              <a:rPr lang="ar-SA" sz="2400" b="1" dirty="0" smtClean="0">
                <a:solidFill>
                  <a:srgbClr val="FF0000"/>
                </a:solidFill>
                <a:cs typeface="B Nazanin" panose="00000400000000000000" pitchFamily="2" charset="-78"/>
              </a:rPr>
              <a:t>ﻣﺎﺩﻩ </a:t>
            </a:r>
            <a:r>
              <a:rPr lang="en-US" sz="2400" b="1" dirty="0" smtClean="0">
                <a:solidFill>
                  <a:srgbClr val="FF0000"/>
                </a:solidFill>
                <a:cs typeface="B Nazanin" panose="00000400000000000000" pitchFamily="2" charset="-78"/>
              </a:rPr>
              <a:t>۱۸</a:t>
            </a:r>
            <a:r>
              <a:rPr lang="fa-IR" sz="2400" b="1" dirty="0" smtClean="0">
                <a:solidFill>
                  <a:srgbClr val="FF0000"/>
                </a:solidFill>
                <a:cs typeface="B Nazanin" panose="00000400000000000000" pitchFamily="2" charset="-78"/>
              </a:rPr>
              <a:t>:</a:t>
            </a:r>
            <a:r>
              <a:rPr lang="en-US" sz="2400" b="1" dirty="0" smtClean="0">
                <a:solidFill>
                  <a:srgbClr val="FF0000"/>
                </a:solidFill>
                <a:cs typeface="B Nazanin" panose="00000400000000000000" pitchFamily="2" charset="-78"/>
              </a:rPr>
              <a:t> </a:t>
            </a:r>
            <a:r>
              <a:rPr lang="fa-IR" sz="2400" b="1" dirty="0">
                <a:solidFill>
                  <a:srgbClr val="FF0000"/>
                </a:solidFill>
                <a:cs typeface="B Nazanin" panose="00000400000000000000" pitchFamily="2" charset="-78"/>
              </a:rPr>
              <a:t>شرایط اخذ </a:t>
            </a:r>
            <a:r>
              <a:rPr lang="fa-IR" sz="2400" b="1" dirty="0" smtClean="0">
                <a:solidFill>
                  <a:srgbClr val="FF0000"/>
                </a:solidFill>
                <a:cs typeface="B Nazanin" panose="00000400000000000000" pitchFamily="2" charset="-78"/>
              </a:rPr>
              <a:t> دروس</a:t>
            </a:r>
            <a:endParaRPr lang="en-US" sz="2400" b="1" dirty="0">
              <a:solidFill>
                <a:srgbClr val="FF0000"/>
              </a:solidFill>
              <a:cs typeface="B Nazanin" panose="00000400000000000000" pitchFamily="2" charset="-78"/>
            </a:endParaRPr>
          </a:p>
          <a:p>
            <a:pPr marL="0" indent="0" algn="just" rtl="1">
              <a:buNone/>
            </a:pPr>
            <a:r>
              <a:rPr lang="fa-IR" sz="2400" b="1" dirty="0">
                <a:cs typeface="B Nazanin" panose="00000400000000000000" pitchFamily="2" charset="-78"/>
              </a:rPr>
              <a:t>ا</a:t>
            </a:r>
            <a:r>
              <a:rPr lang="ar-SA" sz="2400" b="1" dirty="0">
                <a:cs typeface="B Nazanin" panose="00000400000000000000" pitchFamily="2" charset="-78"/>
              </a:rPr>
              <a:t>ﺧﺬ ﺣﺪﺍﻗﻞ </a:t>
            </a:r>
            <a:r>
              <a:rPr lang="en-US" sz="2400" b="1" dirty="0">
                <a:solidFill>
                  <a:srgbClr val="FF0000"/>
                </a:solidFill>
                <a:cs typeface="B Nazanin" panose="00000400000000000000" pitchFamily="2" charset="-78"/>
              </a:rPr>
              <a:t>۸</a:t>
            </a:r>
            <a:r>
              <a:rPr lang="en-US" sz="2400" b="1" dirty="0">
                <a:cs typeface="B Nazanin" panose="00000400000000000000" pitchFamily="2" charset="-78"/>
              </a:rPr>
              <a:t> </a:t>
            </a:r>
            <a:r>
              <a:rPr lang="fa-IR" sz="2400" b="1" dirty="0" smtClean="0">
                <a:cs typeface="B Nazanin" panose="00000400000000000000" pitchFamily="2" charset="-78"/>
              </a:rPr>
              <a:t> </a:t>
            </a:r>
            <a:r>
              <a:rPr lang="ar-SA" sz="2400" b="1" dirty="0" smtClean="0">
                <a:cs typeface="B Nazanin" panose="00000400000000000000" pitchFamily="2" charset="-78"/>
              </a:rPr>
              <a:t>ﻭﺍﺣﺪ </a:t>
            </a:r>
            <a:r>
              <a:rPr lang="ar-SA" sz="2400" b="1" dirty="0">
                <a:cs typeface="B Nazanin" panose="00000400000000000000" pitchFamily="2" charset="-78"/>
              </a:rPr>
              <a:t>ﺩﺭﺳﻲ ﺗﺎ </a:t>
            </a:r>
            <a:r>
              <a:rPr lang="ar-SA" sz="2400" b="1" dirty="0" smtClean="0">
                <a:cs typeface="B Nazanin" panose="00000400000000000000" pitchFamily="2" charset="-78"/>
              </a:rPr>
              <a:t>ﺣﺪﺍﻛﺜﺮ</a:t>
            </a:r>
            <a:r>
              <a:rPr lang="en-US" sz="2400" b="1" dirty="0" smtClean="0">
                <a:solidFill>
                  <a:srgbClr val="FF0000"/>
                </a:solidFill>
                <a:cs typeface="B Nazanin" panose="00000400000000000000" pitchFamily="2" charset="-78"/>
              </a:rPr>
              <a:t>۱۴</a:t>
            </a:r>
            <a:r>
              <a:rPr lang="en-US" sz="2400" b="1" dirty="0" smtClean="0">
                <a:cs typeface="B Nazanin" panose="00000400000000000000" pitchFamily="2" charset="-78"/>
              </a:rPr>
              <a:t> </a:t>
            </a:r>
            <a:r>
              <a:rPr lang="fa-IR" sz="2400" b="1" dirty="0" smtClean="0">
                <a:cs typeface="B Nazanin" panose="00000400000000000000" pitchFamily="2" charset="-78"/>
              </a:rPr>
              <a:t> </a:t>
            </a:r>
            <a:r>
              <a:rPr lang="ar-SA" sz="2400" b="1" dirty="0" smtClean="0">
                <a:cs typeface="B Nazanin" panose="00000400000000000000" pitchFamily="2" charset="-78"/>
              </a:rPr>
              <a:t>ﻭﺍﺣﺪ </a:t>
            </a:r>
            <a:r>
              <a:rPr lang="ar-SA" sz="2400" b="1" dirty="0">
                <a:cs typeface="B Nazanin" panose="00000400000000000000" pitchFamily="2" charset="-78"/>
              </a:rPr>
              <a:t>ﺩﺭﺳﻲ ﺩﺭ ﻫﺮ </a:t>
            </a:r>
            <a:r>
              <a:rPr lang="ar-SA" sz="2400" b="1" dirty="0" smtClean="0">
                <a:cs typeface="B Nazanin" panose="00000400000000000000" pitchFamily="2" charset="-78"/>
              </a:rPr>
              <a:t>ﻧﻴﻤﺴﺎﻝ</a:t>
            </a:r>
            <a:r>
              <a:rPr lang="fa-IR" sz="2400" b="1" dirty="0" smtClean="0">
                <a:cs typeface="B Nazanin" panose="00000400000000000000" pitchFamily="2" charset="-78"/>
              </a:rPr>
              <a:t> </a:t>
            </a:r>
            <a:r>
              <a:rPr lang="ar-SA" sz="2400" b="1" dirty="0">
                <a:cs typeface="B Nazanin" panose="00000400000000000000" pitchFamily="2" charset="-78"/>
              </a:rPr>
              <a:t>ﺗﺤﺼ ﻴﻠﻲ ﺗﻮﺳﻂ ﺩﺍﻧﺸﺠﻮ ﺍﻟﺰﺍﻣﻲ</a:t>
            </a:r>
            <a:r>
              <a:rPr lang="fa-IR" sz="2400" b="1" dirty="0">
                <a:cs typeface="B Nazanin" panose="00000400000000000000" pitchFamily="2" charset="-78"/>
              </a:rPr>
              <a:t> است.</a:t>
            </a:r>
            <a:r>
              <a:rPr lang="ar-SA" sz="2400" b="1" dirty="0">
                <a:cs typeface="B Nazanin" panose="00000400000000000000" pitchFamily="2" charset="-78"/>
              </a:rPr>
              <a:t> </a:t>
            </a:r>
            <a:endParaRPr lang="fa-IR" sz="2400" b="1" dirty="0">
              <a:cs typeface="B Nazanin" panose="00000400000000000000" pitchFamily="2" charset="-78"/>
            </a:endParaRPr>
          </a:p>
          <a:p>
            <a:pPr marL="0" indent="0" algn="r" rtl="1">
              <a:buNone/>
            </a:pPr>
            <a:r>
              <a:rPr lang="ar-SA" sz="2400" b="1" dirty="0" smtClean="0">
                <a:solidFill>
                  <a:srgbClr val="FF0000"/>
                </a:solidFill>
                <a:cs typeface="B Nazanin" panose="00000400000000000000" pitchFamily="2" charset="-78"/>
              </a:rPr>
              <a:t>ﻣﺎﺩﻩ</a:t>
            </a:r>
            <a:r>
              <a:rPr lang="en-US" sz="2400" b="1" dirty="0" smtClean="0">
                <a:solidFill>
                  <a:srgbClr val="FF0000"/>
                </a:solidFill>
                <a:cs typeface="B Nazanin" panose="00000400000000000000" pitchFamily="2" charset="-78"/>
              </a:rPr>
              <a:t>۱۹</a:t>
            </a:r>
            <a:r>
              <a:rPr lang="fa-IR" sz="2400" b="1" dirty="0" smtClean="0">
                <a:solidFill>
                  <a:srgbClr val="FF0000"/>
                </a:solidFill>
                <a:cs typeface="B Nazanin" panose="00000400000000000000" pitchFamily="2" charset="-78"/>
              </a:rPr>
              <a:t>:</a:t>
            </a:r>
            <a:r>
              <a:rPr lang="en-US" sz="2400" b="1" dirty="0" smtClean="0">
                <a:solidFill>
                  <a:srgbClr val="FF0000"/>
                </a:solidFill>
                <a:cs typeface="B Nazanin" panose="00000400000000000000" pitchFamily="2" charset="-78"/>
              </a:rPr>
              <a:t> </a:t>
            </a:r>
            <a:r>
              <a:rPr lang="fa-IR" sz="2400" b="1" dirty="0" smtClean="0">
                <a:solidFill>
                  <a:srgbClr val="FF0000"/>
                </a:solidFill>
                <a:cs typeface="B Nazanin" panose="00000400000000000000" pitchFamily="2" charset="-78"/>
              </a:rPr>
              <a:t>حذف اضطراری</a:t>
            </a:r>
            <a:endParaRPr lang="fa-IR" sz="2400" b="1" dirty="0">
              <a:solidFill>
                <a:srgbClr val="FF0000"/>
              </a:solidFill>
              <a:cs typeface="B Nazanin" panose="00000400000000000000" pitchFamily="2" charset="-78"/>
            </a:endParaRPr>
          </a:p>
          <a:p>
            <a:pPr marL="0" indent="0" algn="just" rtl="1">
              <a:buNone/>
            </a:pPr>
            <a:r>
              <a:rPr lang="ar-SA" sz="2400" b="1" dirty="0">
                <a:cs typeface="B Nazanin" panose="00000400000000000000" pitchFamily="2" charset="-78"/>
              </a:rPr>
              <a:t>ﺩﺭ ﺷﺮﺍﻳﻂ ﺍﺿﻄﺮﺍﺭ، ﺣﺬﻑ ﻳﻚ ﺩﺭﺱ ﺑﺎ ﺩﺭﺧﻮﺍﺳﺖ ﻛﺘﺒﻲ ﺩﺍﻧﺸﺠﻮ ﻭ ﺗﺎﻳﻴﺪ ﺩﺍﻧﺸﮕﺎﻩ، ﻗﺒﻞ ﺍﺯ ﺷـﺮﻭﻉ ﺍﻣﺘﺤﺎﻧـﺎﺕ ﻭ ﺑـﺎ </a:t>
            </a:r>
            <a:r>
              <a:rPr lang="ar-SA" sz="2400" b="1" dirty="0" smtClean="0">
                <a:cs typeface="B Nazanin" panose="00000400000000000000" pitchFamily="2" charset="-78"/>
              </a:rPr>
              <a:t>ﺭﻋﺎﻳـﺖ</a:t>
            </a:r>
            <a:r>
              <a:rPr lang="fa-IR" sz="2400" b="1" dirty="0" smtClean="0">
                <a:cs typeface="B Nazanin" panose="00000400000000000000" pitchFamily="2" charset="-78"/>
              </a:rPr>
              <a:t> </a:t>
            </a:r>
            <a:r>
              <a:rPr lang="ar-SA" sz="2400" b="1" dirty="0" smtClean="0">
                <a:cs typeface="B Nazanin" panose="00000400000000000000" pitchFamily="2" charset="-78"/>
              </a:rPr>
              <a:t>ﻭ </a:t>
            </a:r>
            <a:r>
              <a:rPr lang="ar-SA" sz="2400" b="1" dirty="0">
                <a:cs typeface="B Nazanin" panose="00000400000000000000" pitchFamily="2" charset="-78"/>
              </a:rPr>
              <a:t>ﺍﺣﺘﺴﺎﺏ ﺁﻥ ﻧﻴﻤﺴﺎﻝ ﺩﺭ ﺳﻨﻮﺍﺕ ﺗﺤﺼﻴﻠﻲ ﺍﻣﻜﺎﻥﭘﺬﻳﺮ ﺍﺳﺖ</a:t>
            </a:r>
            <a:r>
              <a:rPr lang="fa-IR" sz="2400" b="1" dirty="0">
                <a:cs typeface="B Nazanin" panose="00000400000000000000" pitchFamily="2" charset="-78"/>
              </a:rPr>
              <a:t>.</a:t>
            </a:r>
            <a:r>
              <a:rPr lang="ar-SA" sz="2400" b="1" dirty="0">
                <a:cs typeface="B Nazanin" panose="00000400000000000000" pitchFamily="2" charset="-78"/>
              </a:rPr>
              <a:t> </a:t>
            </a:r>
            <a:endParaRPr lang="fa-IR" sz="2400" b="1" dirty="0">
              <a:cs typeface="B Nazanin" panose="00000400000000000000" pitchFamily="2" charset="-78"/>
            </a:endParaRPr>
          </a:p>
          <a:p>
            <a:pPr marL="0" indent="0" algn="r" rtl="1">
              <a:buNone/>
            </a:pPr>
            <a:r>
              <a:rPr lang="ar-SA" sz="2400" b="1" dirty="0">
                <a:solidFill>
                  <a:srgbClr val="FF0000"/>
                </a:solidFill>
                <a:cs typeface="B Nazanin" panose="00000400000000000000" pitchFamily="2" charset="-78"/>
              </a:rPr>
              <a:t>ﺷﻴﻮﻩﻧﺎﻣﻪ ﺍﺟﺮﺍﻳﻲ</a:t>
            </a:r>
            <a:r>
              <a:rPr lang="fa-IR" sz="2400" b="1" dirty="0">
                <a:solidFill>
                  <a:srgbClr val="FF0000"/>
                </a:solidFill>
                <a:cs typeface="B Nazanin" panose="00000400000000000000" pitchFamily="2" charset="-78"/>
              </a:rPr>
              <a:t>:</a:t>
            </a:r>
            <a:r>
              <a:rPr lang="ar-SA" sz="2400" b="1" dirty="0">
                <a:solidFill>
                  <a:srgbClr val="FF0000"/>
                </a:solidFill>
                <a:cs typeface="B Nazanin" panose="00000400000000000000" pitchFamily="2" charset="-78"/>
              </a:rPr>
              <a:t> </a:t>
            </a:r>
            <a:endParaRPr lang="fa-IR" sz="2400" b="1" dirty="0">
              <a:solidFill>
                <a:srgbClr val="FF0000"/>
              </a:solidFill>
              <a:cs typeface="B Nazanin" panose="00000400000000000000" pitchFamily="2" charset="-78"/>
            </a:endParaRPr>
          </a:p>
          <a:p>
            <a:pPr marL="0" indent="0" algn="just" rtl="1">
              <a:buNone/>
            </a:pPr>
            <a:r>
              <a:rPr lang="ar-SA" sz="2400" b="1" dirty="0">
                <a:cs typeface="B Nazanin" panose="00000400000000000000" pitchFamily="2" charset="-78"/>
              </a:rPr>
              <a:t>ﺩﺭ ﺻﻮﺭﺕ ﺍﺿﻄﺮﺍﺭ ﺩﺍﻧﺸﺠﻮ ﻣﻲﺗﻮﺍﻧﺪ ﺗﺎ ﻳﻚ ﻫﻔﺘﻪ ﻗﺒﻞ ﺍﺯ ﺷﺮﻭﻉ ﺍﻣﺘﺤﺎﻧﺎﺕ ﭘﺎﻳـﺎﻥ ﻧﻴﻤﺴـﺎﻝ، ﺻﺮﻓﺎً ﻳﻚ ﺩﺭﺱ </a:t>
            </a:r>
            <a:r>
              <a:rPr lang="ar-SA" sz="2400" b="1" u="sng" dirty="0">
                <a:cs typeface="B Nazanin" panose="00000400000000000000" pitchFamily="2" charset="-78"/>
              </a:rPr>
              <a:t>ﻧﻈﺮﻱ</a:t>
            </a:r>
            <a:r>
              <a:rPr lang="ar-SA" sz="2400" b="1" dirty="0">
                <a:cs typeface="B Nazanin" panose="00000400000000000000" pitchFamily="2" charset="-78"/>
              </a:rPr>
              <a:t> ﺭﺍ ﺑﺎ ﺍﺭﺍﺋﻪ ﺩﻻﻳﻞ ﻣﻮﺟﻪ ﻭ ﺗﺎﻳﻴﺪ ﮔﺮﻭﻩ ﻭ ﻭﺍﺣﺪ ﺁﻣﻮﺯﺷﻲ ﺣﺬﻑ ﻧﻤﺎﻳـﺪ ﻣﺸـﺮﻭﻁ ﺑـﺮ ﺍﻳﻨﻜـﻪ </a:t>
            </a:r>
            <a:r>
              <a:rPr lang="ar-SA" sz="2400" b="1" u="sng" dirty="0">
                <a:cs typeface="B Nazanin" panose="00000400000000000000" pitchFamily="2" charset="-78"/>
              </a:rPr>
              <a:t>ﻏﻴﺒﺖ ﺩﺍﻧﺸﺠﻮ ﺑﻴﺶ ﺍﺯ ﺳﻪ ﺷﺎﻧﺰﺩﻫﻢ </a:t>
            </a:r>
            <a:r>
              <a:rPr lang="ar-SA" sz="2400" b="1" dirty="0">
                <a:cs typeface="B Nazanin" panose="00000400000000000000" pitchFamily="2" charset="-78"/>
              </a:rPr>
              <a:t>ﺳﺎﻋﺎﺕ ﺁﻥ ﺩﺭﺱ ﻧﺒﺎﺷﺪ ﻭ ﺗﻌﺪﺍﺩ ﻭﺍﺣﺪﻫﺎﻱ ﺑﺎﻗﻴﻤﺎﻧﺪﻩ ﺩﺍﻧﺸﺠﻮ ﻧﻴﺰ ﻛﻤﺘﺮ</a:t>
            </a:r>
            <a:r>
              <a:rPr lang="fa-IR" sz="2400" b="1" dirty="0">
                <a:cs typeface="B Nazanin" panose="00000400000000000000" pitchFamily="2" charset="-78"/>
              </a:rPr>
              <a:t>از</a:t>
            </a:r>
            <a:r>
              <a:rPr lang="en-US" sz="2400" b="1" u="sng" dirty="0">
                <a:solidFill>
                  <a:srgbClr val="FF0000"/>
                </a:solidFill>
                <a:cs typeface="B Nazanin" panose="00000400000000000000" pitchFamily="2" charset="-78"/>
              </a:rPr>
              <a:t>۸</a:t>
            </a:r>
            <a:r>
              <a:rPr lang="en-US" sz="2400" b="1" u="sng" dirty="0">
                <a:cs typeface="B Nazanin" panose="00000400000000000000" pitchFamily="2" charset="-78"/>
              </a:rPr>
              <a:t> </a:t>
            </a:r>
            <a:r>
              <a:rPr lang="fa-IR" sz="2400" b="1" u="sng" dirty="0" smtClean="0">
                <a:cs typeface="B Nazanin" panose="00000400000000000000" pitchFamily="2" charset="-78"/>
              </a:rPr>
              <a:t> </a:t>
            </a:r>
            <a:r>
              <a:rPr lang="ar-SA" sz="2400" b="1" u="sng" dirty="0" smtClean="0">
                <a:cs typeface="B Nazanin" panose="00000400000000000000" pitchFamily="2" charset="-78"/>
              </a:rPr>
              <a:t>ﻭﺍﺣﺪ </a:t>
            </a:r>
            <a:r>
              <a:rPr lang="ar-SA" sz="2400" b="1" dirty="0">
                <a:cs typeface="B Nazanin" panose="00000400000000000000" pitchFamily="2" charset="-78"/>
              </a:rPr>
              <a:t>ﻧﺸﻮﺩ. </a:t>
            </a:r>
            <a:endParaRPr lang="en-US" sz="2400" b="1" dirty="0">
              <a:cs typeface="B Nazanin" panose="00000400000000000000" pitchFamily="2" charset="-78"/>
            </a:endParaRPr>
          </a:p>
          <a:p>
            <a:pPr algn="just" rtl="1"/>
            <a:endParaRPr lang="en-US" sz="2400" b="1" dirty="0">
              <a:cs typeface="B Nazanin" panose="00000400000000000000" pitchFamily="2" charset="-78"/>
            </a:endParaRPr>
          </a:p>
        </p:txBody>
      </p:sp>
    </p:spTree>
    <p:extLst>
      <p:ext uri="{BB962C8B-B14F-4D97-AF65-F5344CB8AC3E}">
        <p14:creationId xmlns:p14="http://schemas.microsoft.com/office/powerpoint/2010/main" val="1053812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B803A4-33D5-4453-9FC0-C3294A579184}"/>
              </a:ext>
            </a:extLst>
          </p:cNvPr>
          <p:cNvSpPr>
            <a:spLocks noGrp="1"/>
          </p:cNvSpPr>
          <p:nvPr>
            <p:ph idx="1"/>
          </p:nvPr>
        </p:nvSpPr>
        <p:spPr>
          <a:xfrm>
            <a:off x="539552" y="1340768"/>
            <a:ext cx="8210873" cy="3880773"/>
          </a:xfrm>
        </p:spPr>
        <p:txBody>
          <a:bodyPr>
            <a:noAutofit/>
          </a:bodyPr>
          <a:lstStyle/>
          <a:p>
            <a:pPr marL="0" indent="0" algn="just" rtl="1">
              <a:buNone/>
            </a:pPr>
            <a:r>
              <a:rPr lang="ar-SA" sz="2800" b="1" dirty="0">
                <a:solidFill>
                  <a:srgbClr val="FF0000"/>
                </a:solidFill>
                <a:cs typeface="B Nazanin" panose="00000400000000000000" pitchFamily="2" charset="-78"/>
              </a:rPr>
              <a:t>ﻣﺎﺩﻩ </a:t>
            </a:r>
            <a:r>
              <a:rPr lang="en-US" sz="2800" b="1" dirty="0">
                <a:solidFill>
                  <a:srgbClr val="FF0000"/>
                </a:solidFill>
                <a:cs typeface="B Nazanin" panose="00000400000000000000" pitchFamily="2" charset="-78"/>
              </a:rPr>
              <a:t>۲۰ </a:t>
            </a:r>
            <a:r>
              <a:rPr lang="fa-IR" sz="2800" b="1" dirty="0" smtClean="0">
                <a:solidFill>
                  <a:srgbClr val="FF0000"/>
                </a:solidFill>
                <a:cs typeface="B Nazanin" panose="00000400000000000000" pitchFamily="2" charset="-78"/>
              </a:rPr>
              <a:t>:  </a:t>
            </a:r>
            <a:r>
              <a:rPr lang="fa-IR" sz="2800" b="1" dirty="0" smtClean="0">
                <a:solidFill>
                  <a:srgbClr val="FF0000"/>
                </a:solidFill>
                <a:latin typeface="Arial" panose="020B0604020202020204" pitchFamily="34" charset="0"/>
                <a:cs typeface="B Nazanin" panose="00000400000000000000" pitchFamily="2" charset="-78"/>
              </a:rPr>
              <a:t>شرایط </a:t>
            </a:r>
            <a:r>
              <a:rPr lang="fa-IR" sz="2800" b="1" dirty="0">
                <a:solidFill>
                  <a:srgbClr val="FF0000"/>
                </a:solidFill>
                <a:latin typeface="Arial" panose="020B0604020202020204" pitchFamily="34" charset="0"/>
                <a:cs typeface="B Nazanin" panose="00000400000000000000" pitchFamily="2" charset="-78"/>
              </a:rPr>
              <a:t>تصویب پروپوزال</a:t>
            </a:r>
            <a:endParaRPr lang="en-US" sz="2800" b="1" dirty="0" smtClean="0">
              <a:solidFill>
                <a:srgbClr val="FF0000"/>
              </a:solidFill>
              <a:cs typeface="B Nazanin" panose="00000400000000000000" pitchFamily="2" charset="-78"/>
            </a:endParaRPr>
          </a:p>
          <a:p>
            <a:pPr marL="0" indent="0" algn="just" rtl="1">
              <a:buNone/>
            </a:pPr>
            <a:r>
              <a:rPr lang="ar-SA" sz="2800" b="1" dirty="0" smtClean="0">
                <a:solidFill>
                  <a:srgbClr val="FF0000"/>
                </a:solidFill>
                <a:cs typeface="B Nazanin" panose="00000400000000000000" pitchFamily="2" charset="-78"/>
              </a:rPr>
              <a:t>ﺩﺍﻧﺸﺠﻮ </a:t>
            </a:r>
            <a:r>
              <a:rPr lang="ar-SA" sz="2800" b="1" dirty="0">
                <a:solidFill>
                  <a:srgbClr val="FF0000"/>
                </a:solidFill>
                <a:cs typeface="B Nazanin" panose="00000400000000000000" pitchFamily="2" charset="-78"/>
              </a:rPr>
              <a:t>ﻣﻮﻇﻒ ﺍﺳﺖ ﻣﻄﺎﺑﻖ ﺑﺎ ﺿﻮﺍﺑﻂ ﺩﺍﻧﺸﮕﺎﻩ ﺗﺎ ﻗﺒﻞ ﺍﺯ ﺷﺮﻭﻉ ﻧﻴﻤﺴﺎﻝ ﺳﻮﻡ ﺗﺤﺼﻴﻠﻲ، ﺍﺳﺘﺎﺩ ﺭﺍﻫﻨﻤﺎ ﻭ ﭘﻴﺸﻨﻬﺎﺩ (ﭘﺮﻭﭘﻮﺯﺍﻝ) ﺧﻮﺩ ﺭﺍ (ﺑﺎ ﻧﻈﺮ ﺍﺳﺘﺎﺩ ﺭﺍﻫﻨﻤﺎ) ﺑﻪ ﺗﺼﻮﻳﺐ ﺩﺍﻧﺸﮕﺎﻩ ﺑﺮﺳﺎﻧﺪ. ﭼﻨﺎﻧﭽﻪ ﺩﺍﻧﺸﺠﻮ ﺗﺎ ﭘﺎﻳﺎﻥ ﻧﻴﻤﺴﺎﻝ ﺗﺤﺼﻴﻠﻲ ﭼﻬﺎﺭﻡ ﭘﻴﺸﻨﻬﺎﺩﻩ ﺧﻮﺩ ﺭﺍ ﺑﻪ ﺗﺼﻮﻳﺐ ﺩﺍﻧﺸﮕﺎﻩ ﻧﺮﺳـﺎﻧﺪ، ﺍﺯﺍﺩﺍﻣـﻪ ﺗﺤﺼﻴﻞ ﻣﺤﺮﻭﻡ ﻣﻲﺷﻮﺩ</a:t>
            </a:r>
            <a:r>
              <a:rPr lang="fa-IR" sz="2800" b="1" dirty="0">
                <a:solidFill>
                  <a:srgbClr val="FF0000"/>
                </a:solidFill>
                <a:cs typeface="B Nazanin" panose="00000400000000000000" pitchFamily="2" charset="-78"/>
              </a:rPr>
              <a:t>.</a:t>
            </a:r>
            <a:r>
              <a:rPr lang="ar-SA" sz="2800" b="1" dirty="0">
                <a:solidFill>
                  <a:srgbClr val="FF0000"/>
                </a:solidFill>
                <a:cs typeface="B Nazanin" panose="00000400000000000000" pitchFamily="2" charset="-78"/>
              </a:rPr>
              <a:t> </a:t>
            </a:r>
            <a:endParaRPr lang="fa-IR" sz="2800" b="1" dirty="0">
              <a:solidFill>
                <a:srgbClr val="FF0000"/>
              </a:solidFill>
              <a:cs typeface="B Nazanin" panose="00000400000000000000" pitchFamily="2" charset="-78"/>
            </a:endParaRPr>
          </a:p>
          <a:p>
            <a:pPr marL="0" indent="0" algn="just" rtl="1">
              <a:buNone/>
            </a:pPr>
            <a:r>
              <a:rPr lang="ar-SA" sz="2800" b="1" dirty="0" smtClean="0">
                <a:solidFill>
                  <a:srgbClr val="FF0000"/>
                </a:solidFill>
                <a:cs typeface="B Nazanin" panose="00000400000000000000" pitchFamily="2" charset="-78"/>
              </a:rPr>
              <a:t>ﺗﺒﺼﺮ</a:t>
            </a:r>
            <a:r>
              <a:rPr lang="fa-IR" sz="2800" b="1" dirty="0" smtClean="0">
                <a:solidFill>
                  <a:srgbClr val="FF0000"/>
                </a:solidFill>
                <a:cs typeface="B Nazanin" panose="00000400000000000000" pitchFamily="2" charset="-78"/>
              </a:rPr>
              <a:t>ه 5: </a:t>
            </a:r>
            <a:r>
              <a:rPr lang="en-US" sz="2800" b="1" dirty="0" smtClean="0">
                <a:cs typeface="B Nazanin" panose="00000400000000000000" pitchFamily="2" charset="-78"/>
              </a:rPr>
              <a:t> </a:t>
            </a:r>
            <a:r>
              <a:rPr lang="ar-SA" sz="2800" b="1" dirty="0">
                <a:cs typeface="B Nazanin" panose="00000400000000000000" pitchFamily="2" charset="-78"/>
              </a:rPr>
              <a:t>ﺩﻓﺎﻉ ﺍﺯ ﭘﺎﻳﺎﻥﻧﺎﻣﻪ، ﻣﻨﻮﻁ ﺑﻪ ﮔﺬﺭﺍﻧﺪﻥ ﻫﻤﻪ ﻭﺍﺣﺪﻫﺎﻱ ﺩﺭﺳﻲ ﺩﻭﺭﻩ ﻭ ﻛﺴﺐ ﻣﻴﺎﻧﮕﻴﻦ ﻛـﻞ </a:t>
            </a:r>
            <a:r>
              <a:rPr lang="ar-SA" sz="2800" b="1" dirty="0" smtClean="0">
                <a:cs typeface="B Nazanin" panose="00000400000000000000" pitchFamily="2" charset="-78"/>
              </a:rPr>
              <a:t>ﺣـﺪﺍﻗﻞ</a:t>
            </a:r>
            <a:r>
              <a:rPr lang="en-US" sz="2800" b="1" dirty="0" smtClean="0">
                <a:solidFill>
                  <a:srgbClr val="FF0000"/>
                </a:solidFill>
                <a:cs typeface="B Nazanin" panose="00000400000000000000" pitchFamily="2" charset="-78"/>
              </a:rPr>
              <a:t>۱۴</a:t>
            </a:r>
            <a:r>
              <a:rPr lang="en-US" sz="2800" b="1" dirty="0" smtClean="0">
                <a:cs typeface="B Nazanin" panose="00000400000000000000" pitchFamily="2" charset="-78"/>
              </a:rPr>
              <a:t> </a:t>
            </a:r>
            <a:r>
              <a:rPr lang="fa-IR" sz="2800" b="1" dirty="0" smtClean="0">
                <a:cs typeface="B Nazanin" panose="00000400000000000000" pitchFamily="2" charset="-78"/>
              </a:rPr>
              <a:t> </a:t>
            </a:r>
            <a:r>
              <a:rPr lang="ar-SA" sz="2800" b="1" dirty="0" smtClean="0">
                <a:cs typeface="B Nazanin" panose="00000400000000000000" pitchFamily="2" charset="-78"/>
              </a:rPr>
              <a:t>ﺍﺳﺖ</a:t>
            </a:r>
            <a:r>
              <a:rPr lang="ar-SA" sz="2800" b="1" dirty="0">
                <a:cs typeface="B Nazanin" panose="00000400000000000000" pitchFamily="2" charset="-78"/>
              </a:rPr>
              <a:t>. </a:t>
            </a:r>
            <a:endParaRPr lang="en-US" sz="2800" b="1" dirty="0">
              <a:cs typeface="B Nazanin" panose="00000400000000000000" pitchFamily="2" charset="-78"/>
            </a:endParaRPr>
          </a:p>
          <a:p>
            <a:pPr algn="just" rtl="1"/>
            <a:endParaRPr lang="en-US" sz="2800" b="1" dirty="0">
              <a:cs typeface="B Nazanin" panose="00000400000000000000" pitchFamily="2" charset="-78"/>
            </a:endParaRPr>
          </a:p>
        </p:txBody>
      </p:sp>
    </p:spTree>
    <p:extLst>
      <p:ext uri="{BB962C8B-B14F-4D97-AF65-F5344CB8AC3E}">
        <p14:creationId xmlns:p14="http://schemas.microsoft.com/office/powerpoint/2010/main" val="4191212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ADFEA0-9970-4FB2-B9FA-6E29B03B5E87}"/>
              </a:ext>
            </a:extLst>
          </p:cNvPr>
          <p:cNvSpPr>
            <a:spLocks noGrp="1"/>
          </p:cNvSpPr>
          <p:nvPr>
            <p:ph idx="1"/>
          </p:nvPr>
        </p:nvSpPr>
        <p:spPr>
          <a:xfrm>
            <a:off x="323528" y="188640"/>
            <a:ext cx="8640960" cy="6408712"/>
          </a:xfrm>
        </p:spPr>
        <p:txBody>
          <a:bodyPr>
            <a:noAutofit/>
          </a:bodyPr>
          <a:lstStyle/>
          <a:p>
            <a:pPr marL="0" indent="0" algn="just" rtl="1">
              <a:buNone/>
            </a:pPr>
            <a:r>
              <a:rPr lang="ar-SA" sz="2400" b="1" dirty="0" smtClean="0">
                <a:solidFill>
                  <a:srgbClr val="FF0000"/>
                </a:solidFill>
                <a:cs typeface="B Nazanin" panose="00000400000000000000" pitchFamily="2" charset="-78"/>
              </a:rPr>
              <a:t>ﻣﺎﺩﻩ </a:t>
            </a:r>
            <a:r>
              <a:rPr lang="en-US" sz="2400" b="1" dirty="0">
                <a:solidFill>
                  <a:srgbClr val="FF0000"/>
                </a:solidFill>
                <a:cs typeface="B Nazanin" panose="00000400000000000000" pitchFamily="2" charset="-78"/>
              </a:rPr>
              <a:t>۲۱ </a:t>
            </a:r>
            <a:r>
              <a:rPr lang="fa-IR" sz="2400" b="1" dirty="0">
                <a:solidFill>
                  <a:srgbClr val="FF0000"/>
                </a:solidFill>
                <a:cs typeface="B Nazanin" panose="00000400000000000000" pitchFamily="2" charset="-78"/>
              </a:rPr>
              <a:t>: رشته های غیر مرتبط</a:t>
            </a:r>
          </a:p>
          <a:p>
            <a:pPr marL="0" indent="0" algn="just" rtl="1">
              <a:buNone/>
            </a:pPr>
            <a:r>
              <a:rPr lang="ar-SA" sz="2400" b="1" dirty="0" smtClean="0">
                <a:cs typeface="B Nazanin" panose="00000400000000000000" pitchFamily="2" charset="-78"/>
              </a:rPr>
              <a:t>ﭼﻨﺎﻧﭽﻪ </a:t>
            </a:r>
            <a:r>
              <a:rPr lang="ar-SA" sz="2400" b="1" dirty="0">
                <a:cs typeface="B Nazanin" panose="00000400000000000000" pitchFamily="2" charset="-78"/>
              </a:rPr>
              <a:t>ﺩﺍﻧﺸﺠﻮ ﺩﺭ ﺭﺷﺘﻪ ﻳﺎ ﮔﺮﺍﻳﺸﻲ ﻏﻴﺮﻣﺮﺗﺒﻂ ﺑﺎ ﺭﺷﺘﻪ ﺩﻭﺭﻩ ﻛﺎﺭﺷﻨﺎﺳﻲ ﺧﻮﺩ ﻣﻄﺎﺑﻖ ﺿﻮﺍﺑﻂ ﻭﺯﺍﺭﺕ ﭘﺬﻳﺮﻓﺘﻪ ﺷﻮﺩ، ﻣﻠﺰﻡ ﺑﻪ ﮔﺬﺭﺍﻧﺪﻥ ﺣﺪﺍﻛﺜﺮ </a:t>
            </a:r>
            <a:r>
              <a:rPr lang="en-US" sz="2400" b="1" dirty="0">
                <a:solidFill>
                  <a:srgbClr val="FF0000"/>
                </a:solidFill>
                <a:cs typeface="B Nazanin" panose="00000400000000000000" pitchFamily="2" charset="-78"/>
              </a:rPr>
              <a:t>۱۲</a:t>
            </a:r>
            <a:r>
              <a:rPr lang="en-US" sz="2400" b="1" dirty="0">
                <a:cs typeface="B Nazanin" panose="00000400000000000000" pitchFamily="2" charset="-78"/>
              </a:rPr>
              <a:t> </a:t>
            </a:r>
            <a:r>
              <a:rPr lang="fa-IR" sz="2400" b="1" dirty="0" smtClean="0">
                <a:cs typeface="B Nazanin" panose="00000400000000000000" pitchFamily="2" charset="-78"/>
              </a:rPr>
              <a:t> </a:t>
            </a:r>
            <a:r>
              <a:rPr lang="ar-SA" sz="2400" b="1" dirty="0" smtClean="0">
                <a:cs typeface="B Nazanin" panose="00000400000000000000" pitchFamily="2" charset="-78"/>
              </a:rPr>
              <a:t>ﻭﺍﺣﺪ </a:t>
            </a:r>
            <a:r>
              <a:rPr lang="ar-SA" sz="2400" b="1" dirty="0">
                <a:cs typeface="B Nazanin" panose="00000400000000000000" pitchFamily="2" charset="-78"/>
              </a:rPr>
              <a:t>ﺩﺭﺳﻲ ﺟﺒﺮﺍﻧﻲ ﻃﺒﻖ ﻧﻈﺮ ﮔﺮﻭﻩ ﺁﻣﻮﺯﺷﻲ ﺍﺳﺖ. ﭘﺮﺩﺍﺧﺖﻫﺰﻳﻨﻪﺗﻮﺳﻂ ﺩﺍﻧﺸﺠﻮ (ﺍﻋﻢ ﺍﺯ ﺭﻭﺯﺍﻧﻪ ﻳﺎ ﺷﻬﺮﻳﻪ ﭘﺮﺩﺍﺯ) ﺑﺮﺍﻱ ﺩﺭﻭﺱ ﺟﺒﺮﺍﻧﻲ ﺗﻮﺳﻂ ﻫﻴﺌﺖ ﺍﻣﻨﺎﻱ ﺩﺍﻧﺸﮕﺎﻩ ﺗﺼﻤﻴﻢﮔﻴﺮﻱ ﻣﻲﺷﻮﺩ. </a:t>
            </a:r>
            <a:endParaRPr lang="fa-IR" sz="2400" b="1" dirty="0">
              <a:cs typeface="B Nazanin" panose="00000400000000000000" pitchFamily="2" charset="-78"/>
            </a:endParaRPr>
          </a:p>
          <a:p>
            <a:pPr marL="0" indent="0" algn="just" rtl="1">
              <a:buNone/>
            </a:pPr>
            <a:r>
              <a:rPr lang="fa-IR" sz="2400" b="1" dirty="0">
                <a:solidFill>
                  <a:srgbClr val="FF0000"/>
                </a:solidFill>
                <a:cs typeface="B Nazanin" panose="00000400000000000000" pitchFamily="2" charset="-78"/>
              </a:rPr>
              <a:t>شیوه نامه اجرایی  </a:t>
            </a:r>
          </a:p>
          <a:p>
            <a:pPr marL="0" indent="0" algn="just" rtl="1">
              <a:buNone/>
            </a:pPr>
            <a:r>
              <a:rPr lang="ar-SA" sz="2400" b="1" dirty="0">
                <a:solidFill>
                  <a:srgbClr val="FF0000"/>
                </a:solidFill>
                <a:cs typeface="B Nazanin" panose="00000400000000000000" pitchFamily="2" charset="-78"/>
              </a:rPr>
              <a:t>ﭼﻨﺎﻧﭽﻪ ﺩﺍﻧﺸﺠﻮ ﺩﺭ ﺭﺷﺘﻪ ﻳﺎ ﮔﺮﺍﻳﺸﻲ ﻏﻴﺮﻣﺮﺗﺒﻂ ﺑﺎ ﺭﺷﺘﻪ ﺩﻭﺭﻩ ﻛﺎﺭﺷﻨﺎﺳـﻲ ﺧـﻮﺩ ﻣﻄـﺎﺑﻖ </a:t>
            </a:r>
            <a:r>
              <a:rPr lang="ar-SA" sz="2400" b="1" dirty="0" smtClean="0">
                <a:solidFill>
                  <a:srgbClr val="FF0000"/>
                </a:solidFill>
                <a:cs typeface="B Nazanin" panose="00000400000000000000" pitchFamily="2" charset="-78"/>
              </a:rPr>
              <a:t>ﺿﻮﺍﺑﻂ </a:t>
            </a:r>
            <a:r>
              <a:rPr lang="ar-SA" sz="2400" b="1" dirty="0">
                <a:solidFill>
                  <a:srgbClr val="FF0000"/>
                </a:solidFill>
                <a:cs typeface="B Nazanin" panose="00000400000000000000" pitchFamily="2" charset="-78"/>
              </a:rPr>
              <a:t>ﻭﺯﺍﺭﺕ ﭘﺬﻳﺮﻓﺘﻪ ﺷﻮﺩ ﻣﻠﺰﻡ ﺑﻪ ﮔﺬﺭﺍﻧﺪﻥ ﺣﺪﺍﻛﺜﺮ </a:t>
            </a:r>
            <a:r>
              <a:rPr lang="en-US" sz="2400" b="1" dirty="0" smtClean="0">
                <a:solidFill>
                  <a:srgbClr val="FF0000"/>
                </a:solidFill>
                <a:cs typeface="B Nazanin" panose="00000400000000000000" pitchFamily="2" charset="-78"/>
              </a:rPr>
              <a:t>۶</a:t>
            </a:r>
            <a:r>
              <a:rPr lang="fa-IR" sz="2400" b="1" dirty="0" smtClean="0">
                <a:solidFill>
                  <a:srgbClr val="FF0000"/>
                </a:solidFill>
                <a:cs typeface="B Nazanin" panose="00000400000000000000" pitchFamily="2" charset="-78"/>
              </a:rPr>
              <a:t> </a:t>
            </a:r>
            <a:r>
              <a:rPr lang="ar-SA" sz="2400" b="1" dirty="0" smtClean="0">
                <a:solidFill>
                  <a:srgbClr val="FF0000"/>
                </a:solidFill>
                <a:cs typeface="B Nazanin" panose="00000400000000000000" pitchFamily="2" charset="-78"/>
              </a:rPr>
              <a:t>ﻭﺍﺣﺪ </a:t>
            </a:r>
            <a:r>
              <a:rPr lang="ar-SA" sz="2400" b="1" dirty="0">
                <a:solidFill>
                  <a:srgbClr val="FF0000"/>
                </a:solidFill>
                <a:cs typeface="B Nazanin" panose="00000400000000000000" pitchFamily="2" charset="-78"/>
              </a:rPr>
              <a:t>ﺩﺭﺳﻲ ﺟﺒﺮﺍﻧﻲ ﻃﺒﻖ ﻧﻈﺮﮔﺮﻭﻩﺁﻣﻮﺯﺷﻲ </a:t>
            </a:r>
            <a:r>
              <a:rPr lang="fa-IR" sz="2400" b="1" dirty="0">
                <a:solidFill>
                  <a:srgbClr val="FF0000"/>
                </a:solidFill>
                <a:cs typeface="B Nazanin" panose="00000400000000000000" pitchFamily="2" charset="-78"/>
              </a:rPr>
              <a:t>است.</a:t>
            </a:r>
          </a:p>
          <a:p>
            <a:pPr marL="0" indent="0" algn="just" rtl="1">
              <a:buNone/>
            </a:pPr>
            <a:r>
              <a:rPr lang="fa-IR" sz="2400" b="1" dirty="0">
                <a:solidFill>
                  <a:srgbClr val="FF0000"/>
                </a:solidFill>
                <a:cs typeface="B Nazanin" panose="00000400000000000000" pitchFamily="2" charset="-78"/>
              </a:rPr>
              <a:t> </a:t>
            </a:r>
            <a:r>
              <a:rPr lang="ar-SA" sz="2400" b="1" dirty="0" smtClean="0">
                <a:solidFill>
                  <a:srgbClr val="FF0000"/>
                </a:solidFill>
                <a:cs typeface="B Nazanin" panose="00000400000000000000" pitchFamily="2" charset="-78"/>
              </a:rPr>
              <a:t>ﺗﺒﺼﺮﻩ</a:t>
            </a:r>
            <a:r>
              <a:rPr lang="fa-IR" sz="2400" b="1" dirty="0" smtClean="0">
                <a:solidFill>
                  <a:srgbClr val="FF0000"/>
                </a:solidFill>
                <a:cs typeface="B Nazanin" panose="00000400000000000000" pitchFamily="2" charset="-78"/>
              </a:rPr>
              <a:t> 1: </a:t>
            </a:r>
            <a:r>
              <a:rPr lang="en-US" sz="2400" b="1" dirty="0" smtClean="0">
                <a:solidFill>
                  <a:srgbClr val="FF0000"/>
                </a:solidFill>
                <a:cs typeface="B Nazanin" panose="00000400000000000000" pitchFamily="2" charset="-78"/>
              </a:rPr>
              <a:t> </a:t>
            </a:r>
            <a:r>
              <a:rPr lang="ar-SA" sz="2400" b="1" dirty="0">
                <a:solidFill>
                  <a:srgbClr val="FF0000"/>
                </a:solidFill>
                <a:cs typeface="B Nazanin" panose="00000400000000000000" pitchFamily="2" charset="-78"/>
              </a:rPr>
              <a:t>ﭘﺮﺩﺍﺧﺖ ﻫﺰﻳﻨﻪ ﺗﻮﺳﻂ ﺩﺍﻧﺸﺠﻮ (ﺍﻋﻢ ﺍﺯ ﺭﻭﺯﺍﻧﻪ ﻳﺎ ﺷﻬﺮﻳﻪ ﭘﺮﺩﺍﺯ) ﺑﺮﺍﻱ ﺩﺭﻭﺱ ﺟﺒﺮﺍﻧـﻲ ﺗﻮﺳـﻂ ﻫﻴﺌـﺖ ﺍﻣﻨﺎﻱ ﺩﺍﻧﺸﮕﺎﻩ ﺗﺼﻤﻴﻢﮔﻴﺮﻱ ﻣﻲﺷﻮﺩ</a:t>
            </a:r>
            <a:r>
              <a:rPr lang="fa-IR" sz="2400" b="1" dirty="0" smtClean="0">
                <a:solidFill>
                  <a:srgbClr val="FF0000"/>
                </a:solidFill>
                <a:cs typeface="B Nazanin" panose="00000400000000000000" pitchFamily="2" charset="-78"/>
              </a:rPr>
              <a:t>.</a:t>
            </a:r>
            <a:r>
              <a:rPr lang="ar-SA" sz="2400" b="1" dirty="0">
                <a:solidFill>
                  <a:srgbClr val="FF0000"/>
                </a:solidFill>
                <a:cs typeface="B Nazanin" panose="00000400000000000000" pitchFamily="2" charset="-78"/>
              </a:rPr>
              <a:t> </a:t>
            </a:r>
            <a:endParaRPr lang="fa-IR" sz="2400" b="1" dirty="0" smtClean="0">
              <a:solidFill>
                <a:srgbClr val="FF0000"/>
              </a:solidFill>
              <a:cs typeface="B Nazanin" panose="00000400000000000000" pitchFamily="2" charset="-78"/>
            </a:endParaRPr>
          </a:p>
          <a:p>
            <a:pPr marL="0" indent="0" algn="just" rtl="1">
              <a:buNone/>
            </a:pPr>
            <a:r>
              <a:rPr lang="ar-SA" sz="2400" b="1" dirty="0" smtClean="0">
                <a:solidFill>
                  <a:srgbClr val="FF0000"/>
                </a:solidFill>
                <a:cs typeface="B Nazanin" panose="00000400000000000000" pitchFamily="2" charset="-78"/>
              </a:rPr>
              <a:t>ﺗﺒﺼﺮﻩ</a:t>
            </a:r>
            <a:r>
              <a:rPr lang="fa-IR" sz="2400" b="1" dirty="0" smtClean="0">
                <a:solidFill>
                  <a:srgbClr val="FF0000"/>
                </a:solidFill>
                <a:cs typeface="B Nazanin" panose="00000400000000000000" pitchFamily="2" charset="-78"/>
              </a:rPr>
              <a:t> 2: </a:t>
            </a:r>
            <a:r>
              <a:rPr lang="en-US" sz="2400" b="1" dirty="0" smtClean="0">
                <a:solidFill>
                  <a:srgbClr val="FF0000"/>
                </a:solidFill>
                <a:cs typeface="B Nazanin" panose="00000400000000000000" pitchFamily="2" charset="-78"/>
              </a:rPr>
              <a:t> </a:t>
            </a:r>
            <a:r>
              <a:rPr lang="fa-IR" sz="2400" b="1" dirty="0" smtClean="0">
                <a:solidFill>
                  <a:srgbClr val="FF0000"/>
                </a:solidFill>
                <a:cs typeface="B Nazanin" panose="00000400000000000000" pitchFamily="2" charset="-78"/>
              </a:rPr>
              <a:t>کسب نمره قبولی 12 در دروس جبرانی الزامی است و در میانگین نیمسال و کل محاسبه نمی شود.</a:t>
            </a:r>
            <a:endParaRPr lang="fa-IR" sz="2400" b="1" dirty="0">
              <a:solidFill>
                <a:srgbClr val="FF0000"/>
              </a:solidFill>
              <a:cs typeface="B Nazanin" panose="00000400000000000000" pitchFamily="2" charset="-78"/>
            </a:endParaRPr>
          </a:p>
          <a:p>
            <a:pPr algn="just"/>
            <a:endParaRPr lang="en-US" sz="2400" b="1" dirty="0">
              <a:cs typeface="B Nazanin" panose="00000400000000000000" pitchFamily="2" charset="-78"/>
            </a:endParaRPr>
          </a:p>
        </p:txBody>
      </p:sp>
    </p:spTree>
    <p:extLst>
      <p:ext uri="{BB962C8B-B14F-4D97-AF65-F5344CB8AC3E}">
        <p14:creationId xmlns:p14="http://schemas.microsoft.com/office/powerpoint/2010/main" val="34682173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F12D02-F976-4F2C-A89C-5657EA598975}"/>
              </a:ext>
            </a:extLst>
          </p:cNvPr>
          <p:cNvSpPr>
            <a:spLocks noGrp="1"/>
          </p:cNvSpPr>
          <p:nvPr>
            <p:ph idx="1"/>
          </p:nvPr>
        </p:nvSpPr>
        <p:spPr>
          <a:xfrm>
            <a:off x="822960" y="908720"/>
            <a:ext cx="7520940" cy="5184576"/>
          </a:xfrm>
        </p:spPr>
        <p:txBody>
          <a:bodyPr>
            <a:noAutofit/>
          </a:bodyPr>
          <a:lstStyle/>
          <a:p>
            <a:pPr marL="0" indent="0" algn="just" rtl="1">
              <a:buNone/>
            </a:pPr>
            <a:r>
              <a:rPr lang="ar-SA" sz="2800" b="1" dirty="0">
                <a:solidFill>
                  <a:srgbClr val="FF0000"/>
                </a:solidFill>
                <a:cs typeface="B Nazanin" panose="00000400000000000000" pitchFamily="2" charset="-78"/>
              </a:rPr>
              <a:t>ﻣﺎﺩﻩ </a:t>
            </a:r>
            <a:r>
              <a:rPr lang="en-US" sz="2800" b="1" dirty="0" smtClean="0">
                <a:solidFill>
                  <a:srgbClr val="FF0000"/>
                </a:solidFill>
                <a:cs typeface="B Nazanin" panose="00000400000000000000" pitchFamily="2" charset="-78"/>
              </a:rPr>
              <a:t>۲۲</a:t>
            </a:r>
            <a:r>
              <a:rPr lang="fa-IR" sz="2800" b="1" dirty="0" smtClean="0">
                <a:solidFill>
                  <a:srgbClr val="FF0000"/>
                </a:solidFill>
                <a:cs typeface="B Nazanin" panose="00000400000000000000" pitchFamily="2" charset="-78"/>
              </a:rPr>
              <a:t>: تغییر رشته و انتقال</a:t>
            </a:r>
          </a:p>
          <a:p>
            <a:pPr marL="0" indent="0" algn="just" rtl="1">
              <a:buNone/>
            </a:pPr>
            <a:r>
              <a:rPr lang="ar-SA" sz="2800" b="1" dirty="0" smtClean="0">
                <a:solidFill>
                  <a:srgbClr val="FF0000"/>
                </a:solidFill>
                <a:cs typeface="B Nazanin" panose="00000400000000000000" pitchFamily="2" charset="-78"/>
              </a:rPr>
              <a:t>ﺗﻐﻴﻴﺮ ﺭﺷﺘﻪ </a:t>
            </a:r>
            <a:r>
              <a:rPr lang="ar-SA" sz="2800" b="1" dirty="0">
                <a:solidFill>
                  <a:srgbClr val="FF0000"/>
                </a:solidFill>
                <a:cs typeface="B Nazanin" panose="00000400000000000000" pitchFamily="2" charset="-78"/>
              </a:rPr>
              <a:t>ﻳﺎ </a:t>
            </a:r>
            <a:r>
              <a:rPr lang="ar-SA" sz="2800" b="1" dirty="0" smtClean="0">
                <a:solidFill>
                  <a:srgbClr val="FF0000"/>
                </a:solidFill>
                <a:cs typeface="B Nazanin" panose="00000400000000000000" pitchFamily="2" charset="-78"/>
              </a:rPr>
              <a:t>ﺍﻧﺘﻘﺎﻝ </a:t>
            </a:r>
            <a:r>
              <a:rPr lang="ar-SA" sz="2800" b="1" dirty="0">
                <a:solidFill>
                  <a:srgbClr val="FF0000"/>
                </a:solidFill>
                <a:cs typeface="B Nazanin" panose="00000400000000000000" pitchFamily="2" charset="-78"/>
              </a:rPr>
              <a:t>ﺩﺍﻧﺸﺠﻮﻱ ﺩﻭﺭﻩ ﻛﺎﺭﺷﻨﺎﺳﻲ ﺍﺭﺷﺪ ﺩﺭ ﻫﻤﺎﻥ ﺩﺍﻧﺸﮕﺎﻩ ﻳﺎ ﺳﺎﻳﺮ ﺩﺍﻧﺸـﮕﺎﻩﻫـﺎ (ﺩﻭﻟﺘـﻲ ﻭ </a:t>
            </a:r>
            <a:r>
              <a:rPr lang="ar-SA" sz="2800" b="1" dirty="0" smtClean="0">
                <a:solidFill>
                  <a:srgbClr val="FF0000"/>
                </a:solidFill>
                <a:cs typeface="B Nazanin" panose="00000400000000000000" pitchFamily="2" charset="-78"/>
              </a:rPr>
              <a:t>ﻏﻴﺮﺩﻭﻟﺘـﻲ) </a:t>
            </a:r>
            <a:r>
              <a:rPr lang="ar-SA" sz="2800" b="1" dirty="0">
                <a:solidFill>
                  <a:srgbClr val="FF0000"/>
                </a:solidFill>
                <a:cs typeface="B Nazanin" panose="00000400000000000000" pitchFamily="2" charset="-78"/>
              </a:rPr>
              <a:t>ﻣﻤﻨﻮﻉ ﺍﺳﺖ. ﺍﻣﺎ ﺗﻐﻴﻴﺮ ﮔﺮﺍﻳﺶ ﻓﻘﻂ ﺩﺭ ﻫﻤﺎﻥ ﻣﺠﻤﻮﻋﻪ ﺍﻣﺘﺤﺎﻧﻲ ﻭ ﺩﺭ ﺻﻮﺭﺕ ﻛﺴﺐ ﻧﻤـﺮﻩ ﻣﺠـﺎﺯ ﺩﺭ ﺁﺯﻣـﻮﻥ ﻣﻄـﺎﺑﻖ ﺍﻋـﻼﻡ ﺳﺎﺯﻣﺎﻥ ﺳﻨﺠﺶ ﺁﻣﻮﺯﺵ ﻛﺸﻮﺭ ﺑﺎ ﺗﺎﺋﻴﺪ ﺩﺍﻧﺸﮕﺎﻩ ﻭ ﺩﺭ ﻫﻤﺎﻥ ﺩﺍﻧﺸﮕﺎﻩ ﺑﺎ ﺗﺎﺋﻴﺪ ﺩﺍﻧﺸﮕﺎﻩ ﻣﺠﺎﺯ </a:t>
            </a:r>
            <a:r>
              <a:rPr lang="ar-SA" sz="2800" b="1" dirty="0" smtClean="0">
                <a:solidFill>
                  <a:srgbClr val="FF0000"/>
                </a:solidFill>
                <a:cs typeface="B Nazanin" panose="00000400000000000000" pitchFamily="2" charset="-78"/>
              </a:rPr>
              <a:t>ﻣﻲﺑﺎﺷﺪ</a:t>
            </a:r>
            <a:r>
              <a:rPr lang="fa-IR" sz="2800" b="1" dirty="0" smtClean="0">
                <a:solidFill>
                  <a:srgbClr val="FF0000"/>
                </a:solidFill>
                <a:cs typeface="B Nazanin" panose="00000400000000000000" pitchFamily="2" charset="-78"/>
              </a:rPr>
              <a:t>.</a:t>
            </a:r>
            <a:endParaRPr lang="fa-IR" sz="2800" b="1" dirty="0">
              <a:solidFill>
                <a:srgbClr val="FF0000"/>
              </a:solidFill>
              <a:cs typeface="B Nazanin" panose="00000400000000000000" pitchFamily="2" charset="-78"/>
            </a:endParaRPr>
          </a:p>
          <a:p>
            <a:pPr marL="0" indent="0" algn="just" rtl="1">
              <a:buNone/>
            </a:pPr>
            <a:r>
              <a:rPr lang="ar-SA" sz="2800" b="1" dirty="0">
                <a:solidFill>
                  <a:srgbClr val="FF0000"/>
                </a:solidFill>
                <a:cs typeface="B Nazanin" panose="00000400000000000000" pitchFamily="2" charset="-78"/>
              </a:rPr>
              <a:t>ﺷﻴﻮﻩﻧﺎﻣﻪ </a:t>
            </a:r>
            <a:r>
              <a:rPr lang="ar-SA" sz="2800" b="1" dirty="0" smtClean="0">
                <a:solidFill>
                  <a:srgbClr val="FF0000"/>
                </a:solidFill>
                <a:cs typeface="B Nazanin" panose="00000400000000000000" pitchFamily="2" charset="-78"/>
              </a:rPr>
              <a:t>ﺍﺟﺮﺍﻳﻲ</a:t>
            </a:r>
            <a:r>
              <a:rPr lang="fa-IR" sz="2800" b="1" dirty="0" smtClean="0">
                <a:solidFill>
                  <a:srgbClr val="FF0000"/>
                </a:solidFill>
                <a:cs typeface="B Nazanin" panose="00000400000000000000" pitchFamily="2" charset="-78"/>
              </a:rPr>
              <a:t>: </a:t>
            </a:r>
            <a:r>
              <a:rPr lang="ar-SA" sz="2800" b="1" dirty="0" smtClean="0">
                <a:solidFill>
                  <a:srgbClr val="FF0000"/>
                </a:solidFill>
                <a:cs typeface="B Nazanin" panose="00000400000000000000" pitchFamily="2" charset="-78"/>
              </a:rPr>
              <a:t>ﺗﻐﻴﻴﺮ ﺭﺷﺘﻪ</a:t>
            </a:r>
            <a:r>
              <a:rPr lang="en-US" sz="2800" b="1" dirty="0" smtClean="0">
                <a:solidFill>
                  <a:srgbClr val="FF0000"/>
                </a:solidFill>
                <a:cs typeface="B Nazanin" panose="00000400000000000000" pitchFamily="2" charset="-78"/>
              </a:rPr>
              <a:t>،</a:t>
            </a:r>
            <a:r>
              <a:rPr lang="fa-IR" sz="2800" b="1" dirty="0" smtClean="0">
                <a:solidFill>
                  <a:srgbClr val="FF0000"/>
                </a:solidFill>
                <a:cs typeface="B Nazanin" panose="00000400000000000000" pitchFamily="2" charset="-78"/>
              </a:rPr>
              <a:t> </a:t>
            </a:r>
            <a:r>
              <a:rPr lang="ar-SA" sz="2800" b="1" dirty="0" smtClean="0">
                <a:solidFill>
                  <a:srgbClr val="FF0000"/>
                </a:solidFill>
                <a:cs typeface="B Nazanin" panose="00000400000000000000" pitchFamily="2" charset="-78"/>
              </a:rPr>
              <a:t>ﺍﻧﺘﻘﺎﻝ</a:t>
            </a:r>
            <a:r>
              <a:rPr lang="fa-IR" sz="2800" b="1" dirty="0" smtClean="0">
                <a:solidFill>
                  <a:srgbClr val="FF0000"/>
                </a:solidFill>
                <a:cs typeface="B Nazanin" panose="00000400000000000000" pitchFamily="2" charset="-78"/>
              </a:rPr>
              <a:t> </a:t>
            </a:r>
            <a:r>
              <a:rPr lang="ar-SA" sz="2800" b="1" dirty="0" smtClean="0">
                <a:solidFill>
                  <a:srgbClr val="FF0000"/>
                </a:solidFill>
                <a:cs typeface="B Nazanin" panose="00000400000000000000" pitchFamily="2" charset="-78"/>
              </a:rPr>
              <a:t>ﻭ</a:t>
            </a:r>
            <a:r>
              <a:rPr lang="fa-IR" sz="2800" b="1" dirty="0" smtClean="0">
                <a:solidFill>
                  <a:srgbClr val="FF0000"/>
                </a:solidFill>
                <a:cs typeface="B Nazanin" panose="00000400000000000000" pitchFamily="2" charset="-78"/>
              </a:rPr>
              <a:t> </a:t>
            </a:r>
            <a:r>
              <a:rPr lang="ar-SA" sz="2800" b="1" dirty="0" smtClean="0">
                <a:solidFill>
                  <a:srgbClr val="FF0000"/>
                </a:solidFill>
                <a:cs typeface="B Nazanin" panose="00000400000000000000" pitchFamily="2" charset="-78"/>
              </a:rPr>
              <a:t>ﺗﻐﻴﻴﺮ</a:t>
            </a:r>
            <a:r>
              <a:rPr lang="fa-IR" sz="2800" b="1" dirty="0" smtClean="0">
                <a:solidFill>
                  <a:srgbClr val="FF0000"/>
                </a:solidFill>
                <a:cs typeface="B Nazanin" panose="00000400000000000000" pitchFamily="2" charset="-78"/>
              </a:rPr>
              <a:t> </a:t>
            </a:r>
            <a:r>
              <a:rPr lang="ar-SA" sz="2800" b="1" dirty="0" smtClean="0">
                <a:solidFill>
                  <a:srgbClr val="FF0000"/>
                </a:solidFill>
                <a:cs typeface="B Nazanin" panose="00000400000000000000" pitchFamily="2" charset="-78"/>
              </a:rPr>
              <a:t>ﮔﺮﺍﻳﺶ«ﺩﺍﻧﺸﺠﻮﻱ </a:t>
            </a:r>
            <a:r>
              <a:rPr lang="ar-SA" sz="2800" b="1" dirty="0">
                <a:solidFill>
                  <a:srgbClr val="FF0000"/>
                </a:solidFill>
                <a:cs typeface="B Nazanin" panose="00000400000000000000" pitchFamily="2" charset="-78"/>
              </a:rPr>
              <a:t>ﺩﻭﺭﻩ ﻛﺎﺭﺷﻨﺎﺳﻲﺍﺭﺷﺪ ﺩﺭ ﺩﺍﻧﺸـﮕﺎﻩ ﺷﻬﻴﺪ ﺑﻬﺸﺘﻲ ﻣﻤﻨﻮﻉ ﺍﺳﺖ. </a:t>
            </a:r>
            <a:endParaRPr lang="en-US" sz="2800" b="1" dirty="0">
              <a:solidFill>
                <a:srgbClr val="FF0000"/>
              </a:solidFill>
              <a:cs typeface="B Nazanin" panose="00000400000000000000" pitchFamily="2" charset="-78"/>
            </a:endParaRPr>
          </a:p>
          <a:p>
            <a:pPr algn="just" rtl="1"/>
            <a:endParaRPr lang="en-US" sz="2800" b="1" dirty="0">
              <a:cs typeface="B Nazanin" panose="00000400000000000000" pitchFamily="2" charset="-78"/>
            </a:endParaRPr>
          </a:p>
        </p:txBody>
      </p:sp>
    </p:spTree>
    <p:extLst>
      <p:ext uri="{BB962C8B-B14F-4D97-AF65-F5344CB8AC3E}">
        <p14:creationId xmlns:p14="http://schemas.microsoft.com/office/powerpoint/2010/main" val="451216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3C5DF9-1421-4E50-BD6E-283F995911A3}"/>
              </a:ext>
            </a:extLst>
          </p:cNvPr>
          <p:cNvSpPr>
            <a:spLocks noGrp="1"/>
          </p:cNvSpPr>
          <p:nvPr>
            <p:ph idx="1"/>
          </p:nvPr>
        </p:nvSpPr>
        <p:spPr>
          <a:xfrm>
            <a:off x="611560" y="332656"/>
            <a:ext cx="8064896" cy="12817424"/>
          </a:xfrm>
        </p:spPr>
        <p:txBody>
          <a:bodyPr>
            <a:noAutofit/>
          </a:bodyPr>
          <a:lstStyle/>
          <a:p>
            <a:pPr marL="0" indent="0" algn="just" rtl="1">
              <a:buNone/>
            </a:pPr>
            <a:r>
              <a:rPr lang="ar-SA" sz="2400" b="1" dirty="0">
                <a:solidFill>
                  <a:srgbClr val="FF0000"/>
                </a:solidFill>
                <a:cs typeface="B Nazanin" panose="00000400000000000000" pitchFamily="2" charset="-78"/>
              </a:rPr>
              <a:t>ﻣﺎﺩﻩ </a:t>
            </a:r>
            <a:r>
              <a:rPr lang="en-US" sz="2400" b="1" dirty="0" smtClean="0">
                <a:solidFill>
                  <a:srgbClr val="FF0000"/>
                </a:solidFill>
                <a:cs typeface="B Nazanin" panose="00000400000000000000" pitchFamily="2" charset="-78"/>
              </a:rPr>
              <a:t>۲۳</a:t>
            </a:r>
            <a:r>
              <a:rPr lang="fa-IR" sz="2400" b="1" dirty="0" smtClean="0">
                <a:solidFill>
                  <a:srgbClr val="FF0000"/>
                </a:solidFill>
                <a:cs typeface="B Nazanin" panose="00000400000000000000" pitchFamily="2" charset="-78"/>
              </a:rPr>
              <a:t>: دفاع از پایان نامه</a:t>
            </a:r>
            <a:endParaRPr lang="fa-IR" sz="2400" b="1" dirty="0" smtClean="0">
              <a:cs typeface="B Nazanin" panose="00000400000000000000" pitchFamily="2" charset="-78"/>
            </a:endParaRPr>
          </a:p>
          <a:p>
            <a:pPr marL="0" indent="0" algn="just" rtl="1">
              <a:buNone/>
            </a:pPr>
            <a:r>
              <a:rPr lang="ar-SA" sz="2400" b="1" dirty="0" smtClean="0">
                <a:cs typeface="B Nazanin" panose="00000400000000000000" pitchFamily="2" charset="-78"/>
              </a:rPr>
              <a:t>ﺩﺍﻧﺸﺠﻮ </a:t>
            </a:r>
            <a:r>
              <a:rPr lang="ar-SA" sz="2400" b="1" dirty="0">
                <a:cs typeface="B Nazanin" panose="00000400000000000000" pitchFamily="2" charset="-78"/>
              </a:rPr>
              <a:t>ﭘﺲ ﺍﺯ ﺍﻧﺠﺎﻡ ﻛﺎﺭ ﺗﺤﻘﻴﻘﺎﺗﻲ ﺧﻮﺩ ﻭ ﺗﺪﻭﻳﻦ ﭘﺎﻳﺎﻥﻧﺎﻣﻪ ﻭ ﺗﺄﻳﻴﺪ ﺍﺳﺘﺎﺩ ﺭﺍﻫﻨﻤﺎ، ﻣﺠﺎﺯ ﺍﺳـﺖ ﺩﺭ ﺣﻀـﻮﺭ ﻫﻴﺌـﺖ ﺩﺍﻭﺭﺍﻥ ﺍﺯﭘﺎﻳﺎﻥﻧﺎﻣﻪ ﺧﻮﺩ ﺩﻓﺎﻉ</a:t>
            </a:r>
            <a:r>
              <a:rPr lang="fa-IR" sz="2400" b="1" dirty="0">
                <a:cs typeface="B Nazanin" panose="00000400000000000000" pitchFamily="2" charset="-78"/>
              </a:rPr>
              <a:t>کند.</a:t>
            </a:r>
            <a:r>
              <a:rPr lang="ar-SA" sz="2400" b="1" dirty="0">
                <a:cs typeface="B Nazanin" panose="00000400000000000000" pitchFamily="2" charset="-78"/>
              </a:rPr>
              <a:t> </a:t>
            </a:r>
            <a:endParaRPr lang="fa-IR" sz="2400" b="1" dirty="0">
              <a:cs typeface="B Nazanin" panose="00000400000000000000" pitchFamily="2" charset="-78"/>
            </a:endParaRPr>
          </a:p>
          <a:p>
            <a:pPr marL="0" indent="0" algn="just" rtl="1">
              <a:buNone/>
            </a:pPr>
            <a:r>
              <a:rPr lang="ar-SA" sz="2400" b="1" dirty="0">
                <a:solidFill>
                  <a:srgbClr val="FF0000"/>
                </a:solidFill>
                <a:cs typeface="B Nazanin" panose="00000400000000000000" pitchFamily="2" charset="-78"/>
              </a:rPr>
              <a:t>ﺷﻴﻮﻩﻧﺎﻣﻪ </a:t>
            </a:r>
            <a:r>
              <a:rPr lang="ar-SA" sz="2400" b="1" dirty="0" smtClean="0">
                <a:solidFill>
                  <a:srgbClr val="FF0000"/>
                </a:solidFill>
                <a:cs typeface="B Nazanin" panose="00000400000000000000" pitchFamily="2" charset="-78"/>
              </a:rPr>
              <a:t>ﺍﺟﺮﺍﻳﻲ</a:t>
            </a:r>
            <a:r>
              <a:rPr lang="en-US" sz="2400" b="1" dirty="0" smtClean="0">
                <a:solidFill>
                  <a:srgbClr val="FF0000"/>
                </a:solidFill>
                <a:cs typeface="B Nazanin" panose="00000400000000000000" pitchFamily="2" charset="-78"/>
              </a:rPr>
              <a:t>: </a:t>
            </a:r>
            <a:r>
              <a:rPr lang="ar-SA" sz="2400" b="1" dirty="0">
                <a:cs typeface="B Nazanin" panose="00000400000000000000" pitchFamily="2" charset="-78"/>
              </a:rPr>
              <a:t>ﺩﺍﻧﺸﺠﻮ ﭘﺲ ﺍﺯ ﺗﺪﻭﻳﻦ ﭘﺎﻳﺎﻥﻧﺎﻣﻪ ﻭ ﺗﺄﻳﻴﺪ ﺍﺳﺘﺎﺩ ﺭﺍﻫﻨﻤﺎ، ﻣﻮﻇﻒ ﺍﺳـﺖ ﺑـﺎ ﺭﻋﺎﻳـﺖ ﺿـﻮﺍﺑﻂ ﺩﺍﻧﺸﮕﺎﻩ ﺩﺭ ﺣﻀﻮﺭ ﻫﻴﺄﺕ ﻣﻤﺘﺤﻨﻴﻦ (ﺩﺍﻭﺭﺍﻥ) ﺍﺯ ﭘﺎﻳﺎﻥﻧﺎﻣﻪ ﺧﻮﺩ ﺩﻓﺎﻉ ﻛﻨﺪ. </a:t>
            </a:r>
            <a:endParaRPr lang="en-US" sz="2400" b="1" dirty="0">
              <a:cs typeface="B Nazanin" panose="00000400000000000000" pitchFamily="2" charset="-78"/>
            </a:endParaRPr>
          </a:p>
          <a:p>
            <a:pPr marL="0" indent="0" algn="just" rtl="1">
              <a:buNone/>
            </a:pPr>
            <a:r>
              <a:rPr lang="ar-SA" sz="2400" b="1" dirty="0" smtClean="0">
                <a:solidFill>
                  <a:srgbClr val="FF0000"/>
                </a:solidFill>
                <a:cs typeface="B Nazanin" panose="00000400000000000000" pitchFamily="2" charset="-78"/>
              </a:rPr>
              <a:t>ﺗﺒﺼﺮﻩ</a:t>
            </a:r>
            <a:r>
              <a:rPr lang="fa-IR" sz="2400" b="1" dirty="0" smtClean="0">
                <a:solidFill>
                  <a:srgbClr val="FF0000"/>
                </a:solidFill>
                <a:cs typeface="B Nazanin" panose="00000400000000000000" pitchFamily="2" charset="-78"/>
              </a:rPr>
              <a:t>1:</a:t>
            </a:r>
            <a:r>
              <a:rPr lang="ar-SA" sz="2400" b="1" dirty="0" smtClean="0">
                <a:cs typeface="B Nazanin" panose="00000400000000000000" pitchFamily="2" charset="-78"/>
              </a:rPr>
              <a:t> </a:t>
            </a:r>
            <a:r>
              <a:rPr lang="ar-SA" sz="2400" b="1" dirty="0">
                <a:cs typeface="B Nazanin" panose="00000400000000000000" pitchFamily="2" charset="-78"/>
              </a:rPr>
              <a:t>ﺗﺮﻛﻴﺐ ﻫﻴﺄﺕ ﻣﻤﺘﺤﻨﻴﻦ (ﺩﺍﻭﺭﺍﻥ) ﻋﺒﺎﺭﺕ ﺍﺳﺖ ﺍﺯ: </a:t>
            </a:r>
            <a:r>
              <a:rPr lang="en-US" sz="2400" b="1" dirty="0">
                <a:cs typeface="B Nazanin" panose="00000400000000000000" pitchFamily="2" charset="-78"/>
              </a:rPr>
              <a:t/>
            </a:r>
            <a:br>
              <a:rPr lang="en-US" sz="2400" b="1" dirty="0">
                <a:cs typeface="B Nazanin" panose="00000400000000000000" pitchFamily="2" charset="-78"/>
              </a:rPr>
            </a:br>
            <a:r>
              <a:rPr lang="fa-IR" sz="2400" b="1" dirty="0" smtClean="0">
                <a:solidFill>
                  <a:srgbClr val="FF0000"/>
                </a:solidFill>
                <a:cs typeface="B Nazanin" panose="00000400000000000000" pitchFamily="2" charset="-78"/>
              </a:rPr>
              <a:t>*</a:t>
            </a:r>
            <a:r>
              <a:rPr lang="fa-IR" sz="2400" b="1" dirty="0" smtClean="0">
                <a:cs typeface="B Nazanin" panose="00000400000000000000" pitchFamily="2" charset="-78"/>
              </a:rPr>
              <a:t> </a:t>
            </a:r>
            <a:r>
              <a:rPr lang="ar-SA" sz="2400" b="1" dirty="0" smtClean="0">
                <a:cs typeface="B Nazanin" panose="00000400000000000000" pitchFamily="2" charset="-78"/>
              </a:rPr>
              <a:t>ﺍﺳﺘﺎﺩ </a:t>
            </a:r>
            <a:r>
              <a:rPr lang="ar-SA" sz="2400" b="1" dirty="0">
                <a:cs typeface="B Nazanin" panose="00000400000000000000" pitchFamily="2" charset="-78"/>
              </a:rPr>
              <a:t>ﻳﺎ ﺍﺳﺎﺗﻴﺪ ﺭﺍﻫﻨﻤﺎ ﻭ ﺍﺳﺘﺎﺩ ﻳﺎ ﺍﺳﺎﺗﻴﺪ ﻣﺸﺎﻭﺭ (ﻣﻴﺎﻧﮕﻴﻦ ﻧﻤﺮﺍﺕ ﺍﺳﺎﺗﻴﺪ ﺭﺍﻫﻨﻤﺎ ﻭ ﻣﺸﺎﻭﺭ ﺩﺭ ﻛﻞ ﻳـﻚ ﺭﺃﻱ ﻣﺤﺴﻮﺏ ﻣﻲﺷﻮﺩ). </a:t>
            </a:r>
            <a:endParaRPr lang="en-US" sz="2400" b="1" dirty="0">
              <a:cs typeface="B Nazanin" panose="00000400000000000000" pitchFamily="2" charset="-78"/>
            </a:endParaRPr>
          </a:p>
          <a:p>
            <a:pPr marL="0" indent="0" algn="just" rtl="1">
              <a:buNone/>
            </a:pPr>
            <a:r>
              <a:rPr lang="fa-IR" sz="2400" b="1" dirty="0" smtClean="0">
                <a:solidFill>
                  <a:srgbClr val="FF0000"/>
                </a:solidFill>
                <a:cs typeface="B Nazanin" panose="00000400000000000000" pitchFamily="2" charset="-78"/>
              </a:rPr>
              <a:t>*</a:t>
            </a:r>
            <a:r>
              <a:rPr lang="fa-IR" sz="2400" b="1" dirty="0" smtClean="0">
                <a:cs typeface="B Nazanin" panose="00000400000000000000" pitchFamily="2" charset="-78"/>
              </a:rPr>
              <a:t> </a:t>
            </a:r>
            <a:r>
              <a:rPr lang="ar-SA" sz="2400" b="1" dirty="0" smtClean="0">
                <a:cs typeface="B Nazanin" panose="00000400000000000000" pitchFamily="2" charset="-78"/>
              </a:rPr>
              <a:t>ﺩﻭ </a:t>
            </a:r>
            <a:r>
              <a:rPr lang="ar-SA" sz="2400" b="1" dirty="0">
                <a:cs typeface="B Nazanin" panose="00000400000000000000" pitchFamily="2" charset="-78"/>
              </a:rPr>
              <a:t>ﻣﻤﺘﺤﻦ (ﺩﺍﻭﺭ) (ﻫﺮ ﻛﺪﺍﻡ ﻳﻚ ﺭﺃﻱ) ﺍﺯ ﺑﻴﻦ ﺍﻋﻀﺎﻱ ﻫﻴﺄﺕ ﻋﻠﻤﻲ ﻳﺎ ﻣﺘﺨﺼﺼﺎﻥ ﺣﺮﻓﻪﺍﻱ ﻭ ﻣﺤﻘﻘـﺎﻥ ﺩﺍﺧـﻞ ﻳﺎ ﺧﺎﺭﺝ ﺍﺯ ﺩﺍﻧﺸﮕﺎﻩ ﺑﻪ ﭘﻴﺸﻨﻬﺎﺩ ﺍﺳﺘﺎﺩ ﺭﺍﻫﻨﻤﺎ ﻭ ﺗﺎﻳﻴﺪ ﻭﺍﺣﺪ ﺁﻣﻮﺯﺷﻲ. </a:t>
            </a:r>
            <a:endParaRPr lang="en-US" sz="2400" b="1" dirty="0">
              <a:cs typeface="B Nazanin" panose="00000400000000000000" pitchFamily="2" charset="-78"/>
            </a:endParaRPr>
          </a:p>
          <a:p>
            <a:pPr marL="0" indent="0" algn="just" rtl="1">
              <a:buNone/>
            </a:pPr>
            <a:r>
              <a:rPr lang="fa-IR" sz="2400" b="1" dirty="0" smtClean="0">
                <a:solidFill>
                  <a:srgbClr val="FF0000"/>
                </a:solidFill>
                <a:cs typeface="B Nazanin" panose="00000400000000000000" pitchFamily="2" charset="-78"/>
              </a:rPr>
              <a:t>*</a:t>
            </a:r>
            <a:r>
              <a:rPr lang="en-US" sz="2400" b="1" dirty="0" smtClean="0">
                <a:solidFill>
                  <a:srgbClr val="FF0000"/>
                </a:solidFill>
                <a:cs typeface="B Nazanin" panose="00000400000000000000" pitchFamily="2" charset="-78"/>
              </a:rPr>
              <a:t> </a:t>
            </a:r>
            <a:r>
              <a:rPr lang="ar-SA" sz="2400" b="1" dirty="0">
                <a:cs typeface="B Nazanin" panose="00000400000000000000" pitchFamily="2" charset="-78"/>
              </a:rPr>
              <a:t>ﻧﻤﺎﻳﻨﺪﻩ ﺁﻣﻮﺯﺵ ﺩﺍﻧﺸﮕﺎﻩ ﻛﻪ ﺍﺯ ﺑﻴﻦ ﺍﻋﻀﺎﻱ ﻫﻴﺄﺕ ﻋﻠﻤﻲ ﻭﺍﺣﺪ ﺑﺎ ﺗﺸﺨﻴﺺ ﻣﻌﺎﻭﻥ ﺁﻣﻮﺯﺷـﻲ ﻭﺍﺣـﺪ ﺍﻧﺘﺨـﺎﺏ ﻣﻲﺷﻮﺩ. ﺣﻀﻮﺭ ﺍﻳﺸﺎﻥ ﺑﺪﻭﻥ ﺣﻖ ﺭﺃﻱ، ﺟﻬﺖ ﻧﻈﺎﺭﺕ ﺩﺭ ﺟﻠﺴﻪ ﺩﻓﺎﻉ ﻻﺯﻡ ﺍﺳﺖ. </a:t>
            </a:r>
            <a:endParaRPr lang="en-US" sz="2400" b="1" dirty="0">
              <a:cs typeface="B Nazanin" panose="00000400000000000000" pitchFamily="2" charset="-78"/>
            </a:endParaRPr>
          </a:p>
        </p:txBody>
      </p:sp>
    </p:spTree>
    <p:extLst>
      <p:ext uri="{BB962C8B-B14F-4D97-AF65-F5344CB8AC3E}">
        <p14:creationId xmlns:p14="http://schemas.microsoft.com/office/powerpoint/2010/main" val="3085606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0D8E7-CA33-405F-9009-E358B36EA067}"/>
              </a:ext>
            </a:extLst>
          </p:cNvPr>
          <p:cNvSpPr>
            <a:spLocks noGrp="1"/>
          </p:cNvSpPr>
          <p:nvPr>
            <p:ph idx="1"/>
          </p:nvPr>
        </p:nvSpPr>
        <p:spPr>
          <a:xfrm>
            <a:off x="395536" y="548680"/>
            <a:ext cx="8208912" cy="5544616"/>
          </a:xfrm>
        </p:spPr>
        <p:txBody>
          <a:bodyPr>
            <a:noAutofit/>
          </a:bodyPr>
          <a:lstStyle/>
          <a:p>
            <a:pPr marL="0" indent="0" algn="just" rtl="1">
              <a:buNone/>
            </a:pPr>
            <a:r>
              <a:rPr lang="fa-IR" sz="2800" b="1" dirty="0">
                <a:solidFill>
                  <a:srgbClr val="FF0000"/>
                </a:solidFill>
                <a:cs typeface="B Nazanin" panose="00000400000000000000" pitchFamily="2" charset="-78"/>
              </a:rPr>
              <a:t>دفاع از پایان نامه</a:t>
            </a:r>
            <a:endParaRPr lang="fa-IR" sz="2800" b="1" dirty="0">
              <a:cs typeface="B Nazanin" panose="00000400000000000000" pitchFamily="2" charset="-78"/>
            </a:endParaRPr>
          </a:p>
          <a:p>
            <a:pPr marL="0" indent="0" algn="just" rtl="1">
              <a:buNone/>
            </a:pPr>
            <a:r>
              <a:rPr lang="ar-SA" sz="2800" b="1" dirty="0" smtClean="0">
                <a:solidFill>
                  <a:srgbClr val="FF0000"/>
                </a:solidFill>
                <a:cs typeface="B Nazanin" panose="00000400000000000000" pitchFamily="2" charset="-78"/>
              </a:rPr>
              <a:t>ﺗﺒﺼﺮﻩ</a:t>
            </a:r>
            <a:r>
              <a:rPr lang="en-US" sz="2800" b="1" dirty="0" smtClean="0">
                <a:solidFill>
                  <a:srgbClr val="FF0000"/>
                </a:solidFill>
                <a:cs typeface="B Nazanin" panose="00000400000000000000" pitchFamily="2" charset="-78"/>
              </a:rPr>
              <a:t>۲</a:t>
            </a:r>
            <a:r>
              <a:rPr lang="fa-IR" sz="2800" b="1" dirty="0" smtClean="0">
                <a:solidFill>
                  <a:srgbClr val="FF0000"/>
                </a:solidFill>
                <a:cs typeface="B Nazanin" panose="00000400000000000000" pitchFamily="2" charset="-78"/>
              </a:rPr>
              <a:t>:</a:t>
            </a:r>
            <a:r>
              <a:rPr lang="ar-SA" sz="2800" b="1" dirty="0" smtClean="0">
                <a:cs typeface="B Nazanin" panose="00000400000000000000" pitchFamily="2" charset="-78"/>
              </a:rPr>
              <a:t>ﻣﺠﻤﻮﻉ ﺁﺭﺍﻱ ﻫﻴﺄﺕ ﻣﻤﺘﺤﻨﻴﻦ (ﺩﺍﻭﺭﺍﻥ) ﺳﻪ ﺭﺃﻱ ﺧﻮﺍﻫﺪ ﺑﻮﺩ. </a:t>
            </a:r>
            <a:endParaRPr lang="fa-IR" sz="2800" b="1" dirty="0" smtClean="0">
              <a:cs typeface="B Nazanin" panose="00000400000000000000" pitchFamily="2" charset="-78"/>
            </a:endParaRPr>
          </a:p>
          <a:p>
            <a:pPr marL="0" indent="0" algn="just" rtl="1">
              <a:buNone/>
            </a:pPr>
            <a:r>
              <a:rPr lang="ar-SA" sz="2800" b="1" dirty="0" smtClean="0">
                <a:solidFill>
                  <a:srgbClr val="FF0000"/>
                </a:solidFill>
                <a:cs typeface="B Nazanin" panose="00000400000000000000" pitchFamily="2" charset="-78"/>
              </a:rPr>
              <a:t>ﺗﺒﺼﺮﻩ</a:t>
            </a:r>
            <a:r>
              <a:rPr lang="en-US" sz="2800" b="1" dirty="0" smtClean="0">
                <a:solidFill>
                  <a:srgbClr val="FF0000"/>
                </a:solidFill>
                <a:cs typeface="B Nazanin" panose="00000400000000000000" pitchFamily="2" charset="-78"/>
              </a:rPr>
              <a:t>۳</a:t>
            </a:r>
            <a:r>
              <a:rPr lang="fa-IR" sz="2800" b="1" dirty="0" smtClean="0">
                <a:solidFill>
                  <a:srgbClr val="FF0000"/>
                </a:solidFill>
                <a:cs typeface="B Nazanin" panose="00000400000000000000" pitchFamily="2" charset="-78"/>
              </a:rPr>
              <a:t>:</a:t>
            </a:r>
            <a:r>
              <a:rPr lang="en-US" sz="2800" b="1" dirty="0" smtClean="0">
                <a:solidFill>
                  <a:srgbClr val="FF0000"/>
                </a:solidFill>
                <a:cs typeface="B Nazanin" panose="00000400000000000000" pitchFamily="2" charset="-78"/>
              </a:rPr>
              <a:t> </a:t>
            </a:r>
            <a:r>
              <a:rPr lang="ar-SA" sz="2800" b="1" dirty="0">
                <a:cs typeface="B Nazanin" panose="00000400000000000000" pitchFamily="2" charset="-78"/>
              </a:rPr>
              <a:t>ﺣﻀﻮﺭ ﺗﻤﺎﻡ ﺍﻋﻀﺎء </a:t>
            </a:r>
            <a:r>
              <a:rPr lang="ar-SA" sz="2800" b="1" dirty="0" smtClean="0">
                <a:cs typeface="B Nazanin" panose="00000400000000000000" pitchFamily="2" charset="-78"/>
              </a:rPr>
              <a:t>ﺩﺭ </a:t>
            </a:r>
            <a:r>
              <a:rPr lang="ar-SA" sz="2800" b="1" dirty="0">
                <a:cs typeface="B Nazanin" panose="00000400000000000000" pitchFamily="2" charset="-78"/>
              </a:rPr>
              <a:t>ﺟﻠﺴﻪ ﺩﻓﺎﻉ ﺍﻟﺰﺍﻣﻲ ﺍﺳﺖ. </a:t>
            </a:r>
            <a:endParaRPr lang="en-US" sz="2800" b="1" dirty="0">
              <a:cs typeface="B Nazanin" panose="00000400000000000000" pitchFamily="2" charset="-78"/>
            </a:endParaRPr>
          </a:p>
          <a:p>
            <a:pPr marL="0" indent="0" algn="just" rtl="1">
              <a:buNone/>
            </a:pPr>
            <a:r>
              <a:rPr lang="ar-SA" sz="2800" b="1" dirty="0" smtClean="0">
                <a:solidFill>
                  <a:srgbClr val="FF0000"/>
                </a:solidFill>
                <a:cs typeface="B Nazanin" panose="00000400000000000000" pitchFamily="2" charset="-78"/>
              </a:rPr>
              <a:t>ﺗﺒﺼﺮﻩ</a:t>
            </a:r>
            <a:r>
              <a:rPr lang="en-US" sz="2800" b="1" dirty="0" smtClean="0">
                <a:solidFill>
                  <a:srgbClr val="FF0000"/>
                </a:solidFill>
                <a:cs typeface="B Nazanin" panose="00000400000000000000" pitchFamily="2" charset="-78"/>
              </a:rPr>
              <a:t>۴</a:t>
            </a:r>
            <a:r>
              <a:rPr lang="fa-IR" sz="2800" b="1" dirty="0" smtClean="0">
                <a:solidFill>
                  <a:srgbClr val="FF0000"/>
                </a:solidFill>
                <a:cs typeface="B Nazanin" panose="00000400000000000000" pitchFamily="2" charset="-78"/>
              </a:rPr>
              <a:t>:</a:t>
            </a:r>
            <a:r>
              <a:rPr lang="en-US" sz="2800" b="1" dirty="0" smtClean="0">
                <a:cs typeface="B Nazanin" panose="00000400000000000000" pitchFamily="2" charset="-78"/>
              </a:rPr>
              <a:t> </a:t>
            </a:r>
            <a:r>
              <a:rPr lang="ar-SA" sz="2800" b="1" dirty="0">
                <a:cs typeface="B Nazanin" panose="00000400000000000000" pitchFamily="2" charset="-78"/>
              </a:rPr>
              <a:t>ﺍﮔﺮ ﺍﺳﺘﺎﺩ ﺭﺍﻫﻨﻤﺎﻱ ﺩﻭﻡ ﻏﻴﺮﺍﻳﺮﺍﻧﻲ ﻭ ﻳﺎ ﻣﻘﻴﻢ ﺧﺎﺭﺝ ﺍﺯ ﻛﺸﻮﺭ ﺑﺎﺷﺪ ﺣﻀـﻮﺭ ﺍﻳﺸـﺎﻥ ﺩﺭ ﺟﻠﺴـﻪ ﺩﻓـﺎﻉ ﺍﻟﺰﺍﻣﻲ ﻧﻴﺴﺖ ﻭ ﺍﻳﺸﺎﻥ ﻣﻲﺗﻮﺍﻧﺪ ﻧﻈﺮﺍﺕ ﺧﻮﺩ ﺭﺍ ﺑﺎﻫﻤﺎﻫﻨﮕﻲ</a:t>
            </a:r>
            <a:r>
              <a:rPr lang="fa-IR" sz="2800" b="1" dirty="0">
                <a:cs typeface="B Nazanin" panose="00000400000000000000" pitchFamily="2" charset="-78"/>
              </a:rPr>
              <a:t>استادراهنمای اول ارائه نمایند. </a:t>
            </a:r>
          </a:p>
          <a:p>
            <a:pPr marL="0" indent="0" algn="just" rtl="1">
              <a:buNone/>
            </a:pPr>
            <a:r>
              <a:rPr lang="ar-SA" sz="2800" b="1" dirty="0" smtClean="0">
                <a:solidFill>
                  <a:srgbClr val="FF0000"/>
                </a:solidFill>
                <a:cs typeface="B Nazanin" panose="00000400000000000000" pitchFamily="2" charset="-78"/>
              </a:rPr>
              <a:t>ﺗﺒﺼﺮﻩ</a:t>
            </a:r>
            <a:r>
              <a:rPr lang="en-US" sz="2800" b="1" dirty="0" smtClean="0">
                <a:solidFill>
                  <a:srgbClr val="FF0000"/>
                </a:solidFill>
                <a:cs typeface="B Nazanin" panose="00000400000000000000" pitchFamily="2" charset="-78"/>
              </a:rPr>
              <a:t>۵</a:t>
            </a:r>
            <a:r>
              <a:rPr lang="fa-IR" sz="2800" b="1" dirty="0">
                <a:solidFill>
                  <a:srgbClr val="FF0000"/>
                </a:solidFill>
                <a:cs typeface="B Nazanin" panose="00000400000000000000" pitchFamily="2" charset="-78"/>
              </a:rPr>
              <a:t>:</a:t>
            </a:r>
            <a:r>
              <a:rPr lang="en-US" sz="2800" b="1" dirty="0">
                <a:cs typeface="B Nazanin" panose="00000400000000000000" pitchFamily="2" charset="-78"/>
              </a:rPr>
              <a:t> </a:t>
            </a:r>
            <a:r>
              <a:rPr lang="ar-SA" sz="2800" b="1" dirty="0">
                <a:cs typeface="B Nazanin" panose="00000400000000000000" pitchFamily="2" charset="-78"/>
              </a:rPr>
              <a:t>ﺑﺮﮔﺰﺍﺭﻱ ﺟﻠﺴﻪ ﺩﻓﺎﻉ ﻣﻨﻮﻁ ﺑﻪ ﺻﺪﻭﺭ ﻣﺠﻮﺯ ﺍﺯ ﺳﻮﻱ ﺁﻣﻮﺯﺵ ﺩﺍﻧﺸﮕﺎﻩ ﺍﺳﺖ. ﺿﺮﻭﺭﻱ ﺍﺳﺖ ﺩﺭﺧﻮﺍﺳﺖ ﻣﺠﻮﺯ ﺩﻓﺎﻉ ﻃﺒﻖ ﻓﺮﺍﻳﻨﺪ ﻣﻮﺟﻮﺩ</a:t>
            </a:r>
            <a:r>
              <a:rPr lang="fa-IR" sz="2800" b="1" dirty="0">
                <a:cs typeface="B Nazanin" panose="00000400000000000000" pitchFamily="2" charset="-78"/>
              </a:rPr>
              <a:t> </a:t>
            </a:r>
            <a:r>
              <a:rPr lang="ar-SA" sz="2800" b="1" dirty="0">
                <a:cs typeface="B Nazanin" panose="00000400000000000000" pitchFamily="2" charset="-78"/>
              </a:rPr>
              <a:t>ﺩﺭﺳﺎﻣﺎﻧﻪﺁﻣﻮﺯﺷﻲﺩﺍﻧﺸﮕﺎﻩ، </a:t>
            </a:r>
            <a:r>
              <a:rPr lang="ar-SA" sz="2800" b="1" dirty="0" smtClean="0">
                <a:solidFill>
                  <a:srgbClr val="FF0000"/>
                </a:solidFill>
                <a:cs typeface="B Nazanin" panose="00000400000000000000" pitchFamily="2" charset="-78"/>
              </a:rPr>
              <a:t>ﺣﺪﺍﻛﺜ</a:t>
            </a:r>
            <a:r>
              <a:rPr lang="fa-IR" sz="2800" b="1" dirty="0" smtClean="0">
                <a:solidFill>
                  <a:srgbClr val="FF0000"/>
                </a:solidFill>
                <a:cs typeface="B Nazanin" panose="00000400000000000000" pitchFamily="2" charset="-78"/>
              </a:rPr>
              <a:t>ر</a:t>
            </a:r>
            <a:r>
              <a:rPr lang="en-US" sz="2800" b="1" dirty="0" smtClean="0">
                <a:solidFill>
                  <a:srgbClr val="FF0000"/>
                </a:solidFill>
                <a:cs typeface="B Nazanin" panose="00000400000000000000" pitchFamily="2" charset="-78"/>
              </a:rPr>
              <a:t>۵ </a:t>
            </a:r>
            <a:r>
              <a:rPr lang="fa-IR" sz="2800" b="1" dirty="0">
                <a:solidFill>
                  <a:srgbClr val="FF0000"/>
                </a:solidFill>
                <a:cs typeface="B Nazanin" panose="00000400000000000000" pitchFamily="2" charset="-78"/>
              </a:rPr>
              <a:t> </a:t>
            </a:r>
            <a:r>
              <a:rPr lang="fa-IR" sz="2800" b="1" dirty="0" smtClean="0">
                <a:solidFill>
                  <a:srgbClr val="FF0000"/>
                </a:solidFill>
                <a:cs typeface="B Nazanin" panose="00000400000000000000" pitchFamily="2" charset="-78"/>
              </a:rPr>
              <a:t>رو</a:t>
            </a:r>
            <a:r>
              <a:rPr lang="ar-SA" sz="2800" b="1" dirty="0" smtClean="0">
                <a:solidFill>
                  <a:srgbClr val="FF0000"/>
                </a:solidFill>
                <a:cs typeface="B Nazanin" panose="00000400000000000000" pitchFamily="2" charset="-78"/>
              </a:rPr>
              <a:t>ﺯ </a:t>
            </a:r>
            <a:r>
              <a:rPr lang="ar-SA" sz="2800" b="1" dirty="0">
                <a:solidFill>
                  <a:srgbClr val="FF0000"/>
                </a:solidFill>
                <a:cs typeface="B Nazanin" panose="00000400000000000000" pitchFamily="2" charset="-78"/>
              </a:rPr>
              <a:t>ﻛﺎﺭﻱ ﻗﺒـﻞ ﺍﺯ ﺑﺮﮔـﺰﺍﺭﻱ </a:t>
            </a:r>
            <a:r>
              <a:rPr lang="ar-SA" sz="2800" b="1" dirty="0" smtClean="0">
                <a:solidFill>
                  <a:srgbClr val="FF0000"/>
                </a:solidFill>
                <a:cs typeface="B Nazanin" panose="00000400000000000000" pitchFamily="2" charset="-78"/>
              </a:rPr>
              <a:t>ﺟﻠﺴـﻪ</a:t>
            </a:r>
            <a:r>
              <a:rPr lang="fa-IR" sz="2800" b="1" dirty="0" smtClean="0">
                <a:solidFill>
                  <a:srgbClr val="FF0000"/>
                </a:solidFill>
                <a:cs typeface="B Nazanin" panose="00000400000000000000" pitchFamily="2" charset="-78"/>
              </a:rPr>
              <a:t> </a:t>
            </a:r>
            <a:r>
              <a:rPr lang="ar-SA" sz="2800" b="1" dirty="0" smtClean="0">
                <a:solidFill>
                  <a:srgbClr val="FF0000"/>
                </a:solidFill>
                <a:cs typeface="B Nazanin" panose="00000400000000000000" pitchFamily="2" charset="-78"/>
              </a:rPr>
              <a:t>ﺩﻓﺎﻉ </a:t>
            </a:r>
            <a:r>
              <a:rPr lang="ar-SA" sz="2800" b="1" dirty="0">
                <a:solidFill>
                  <a:srgbClr val="FF0000"/>
                </a:solidFill>
                <a:cs typeface="B Nazanin" panose="00000400000000000000" pitchFamily="2" charset="-78"/>
              </a:rPr>
              <a:t>ﺍﺯ ﻃﺮﻑ ﻭﺍﺣﺪ ﻣﻮﺭﺩ ﺗﺎﺋﻴﺪ ﻗﺮﺍﺭﮔﻴﺮﺩ ﺗﺎ ﭘﺲ ﺍﺯ ﻃﻲ ﻣﺮﺍﺗﺐ، ﺻﺪﻭﺭ ﻣﺠﻮﺯ ﺍﻧﺠﺎﻡ ﭘﺬﻳﺮﺩ. </a:t>
            </a:r>
            <a:endParaRPr lang="en-US" sz="2800" b="1" dirty="0">
              <a:solidFill>
                <a:srgbClr val="FF0000"/>
              </a:solidFill>
              <a:cs typeface="B Nazanin" panose="00000400000000000000" pitchFamily="2" charset="-78"/>
            </a:endParaRPr>
          </a:p>
          <a:p>
            <a:pPr algn="just"/>
            <a:endParaRPr lang="en-US" sz="2800" b="1" dirty="0">
              <a:cs typeface="B Nazanin" panose="00000400000000000000" pitchFamily="2" charset="-78"/>
            </a:endParaRPr>
          </a:p>
        </p:txBody>
      </p:sp>
    </p:spTree>
    <p:extLst>
      <p:ext uri="{BB962C8B-B14F-4D97-AF65-F5344CB8AC3E}">
        <p14:creationId xmlns:p14="http://schemas.microsoft.com/office/powerpoint/2010/main" val="22391341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C43EE6-B2B5-43FE-80DF-176CBAE8666E}"/>
              </a:ext>
            </a:extLst>
          </p:cNvPr>
          <p:cNvSpPr>
            <a:spLocks noGrp="1"/>
          </p:cNvSpPr>
          <p:nvPr>
            <p:ph idx="1"/>
          </p:nvPr>
        </p:nvSpPr>
        <p:spPr>
          <a:xfrm>
            <a:off x="467544" y="620688"/>
            <a:ext cx="8210873" cy="3880773"/>
          </a:xfrm>
        </p:spPr>
        <p:txBody>
          <a:bodyPr>
            <a:noAutofit/>
          </a:bodyPr>
          <a:lstStyle/>
          <a:p>
            <a:pPr marL="0" indent="0" algn="just" rtl="1">
              <a:buNone/>
            </a:pPr>
            <a:r>
              <a:rPr lang="fa-IR" sz="2800" b="1" dirty="0">
                <a:solidFill>
                  <a:srgbClr val="FF0000"/>
                </a:solidFill>
                <a:cs typeface="B Nazanin" panose="00000400000000000000" pitchFamily="2" charset="-78"/>
              </a:rPr>
              <a:t>دفاع از پایان نامه</a:t>
            </a:r>
            <a:endParaRPr lang="fa-IR" sz="2800" b="1" dirty="0">
              <a:cs typeface="B Nazanin" panose="00000400000000000000" pitchFamily="2" charset="-78"/>
            </a:endParaRPr>
          </a:p>
          <a:p>
            <a:pPr marL="0" indent="0" algn="just" rtl="1">
              <a:buNone/>
            </a:pPr>
            <a:r>
              <a:rPr lang="ar-SA" sz="2800" b="1" dirty="0" smtClean="0">
                <a:solidFill>
                  <a:srgbClr val="FF0000"/>
                </a:solidFill>
                <a:cs typeface="B Nazanin" panose="00000400000000000000" pitchFamily="2" charset="-78"/>
              </a:rPr>
              <a:t>ﺗﺒﺼﺮﻩ</a:t>
            </a:r>
            <a:r>
              <a:rPr lang="en-US" sz="2800" b="1" dirty="0" smtClean="0">
                <a:solidFill>
                  <a:srgbClr val="FF0000"/>
                </a:solidFill>
                <a:cs typeface="B Nazanin" panose="00000400000000000000" pitchFamily="2" charset="-78"/>
              </a:rPr>
              <a:t> </a:t>
            </a:r>
            <a:r>
              <a:rPr lang="en-US" sz="2800" b="1" dirty="0">
                <a:solidFill>
                  <a:srgbClr val="FF0000"/>
                </a:solidFill>
                <a:cs typeface="B Nazanin" panose="00000400000000000000" pitchFamily="2" charset="-78"/>
              </a:rPr>
              <a:t>۶</a:t>
            </a:r>
            <a:r>
              <a:rPr lang="fa-IR" sz="2800" b="1" dirty="0">
                <a:solidFill>
                  <a:srgbClr val="FF0000"/>
                </a:solidFill>
                <a:cs typeface="B Nazanin" panose="00000400000000000000" pitchFamily="2" charset="-78"/>
              </a:rPr>
              <a:t>:</a:t>
            </a:r>
            <a:r>
              <a:rPr lang="ar-SA" sz="2800" b="1" dirty="0">
                <a:solidFill>
                  <a:srgbClr val="FF0000"/>
                </a:solidFill>
                <a:cs typeface="B Nazanin" panose="00000400000000000000" pitchFamily="2" charset="-78"/>
              </a:rPr>
              <a:t> </a:t>
            </a:r>
            <a:r>
              <a:rPr lang="ar-SA" sz="2800" b="1" dirty="0">
                <a:cs typeface="B Nazanin" panose="00000400000000000000" pitchFamily="2" charset="-78"/>
              </a:rPr>
              <a:t>ﺩﺭ ﺻﻮﺭﺗﻴﻜﻪ ﺩﻭ ﺍﺳﺘﺎﺩ ﺭﺍﻫﻨﻤﺎ ﻭﺟﻮﺩ ﺩﺍﺷﺘﻪ </a:t>
            </a:r>
            <a:r>
              <a:rPr lang="ar-SA" sz="2800" b="1" dirty="0" smtClean="0">
                <a:cs typeface="B Nazanin" panose="00000400000000000000" pitchFamily="2" charset="-78"/>
              </a:rPr>
              <a:t>ﺑﺎﺷﺪ، ﺗﺎﺋﻴﺪ </a:t>
            </a:r>
            <a:r>
              <a:rPr lang="ar-SA" sz="2800" b="1" dirty="0">
                <a:cs typeface="B Nazanin" panose="00000400000000000000" pitchFamily="2" charset="-78"/>
              </a:rPr>
              <a:t>ﻫﺮ ﺩﻭ ﻧﻔﺮ ﺑﺮﺍﻱ ﺻﺪﻭﺭ ﻣﺠـﻮﺯ ﺩﻓـﺎﻉ ﺍﻟﺰﺍﻣـﻲ ﺍﺳﺖ. </a:t>
            </a:r>
            <a:endParaRPr lang="en-US" sz="2800" b="1" dirty="0">
              <a:cs typeface="B Nazanin" panose="00000400000000000000" pitchFamily="2" charset="-78"/>
            </a:endParaRPr>
          </a:p>
          <a:p>
            <a:pPr marL="0" indent="0" algn="just" rtl="1">
              <a:buNone/>
            </a:pPr>
            <a:r>
              <a:rPr lang="ar-SA" sz="2800" b="1" dirty="0">
                <a:solidFill>
                  <a:srgbClr val="FF0000"/>
                </a:solidFill>
                <a:cs typeface="B Nazanin" panose="00000400000000000000" pitchFamily="2" charset="-78"/>
              </a:rPr>
              <a:t>ﺗﺒﺼﺮﻩ</a:t>
            </a:r>
            <a:r>
              <a:rPr lang="en-US" sz="2800" b="1" dirty="0">
                <a:solidFill>
                  <a:srgbClr val="FF0000"/>
                </a:solidFill>
                <a:cs typeface="B Nazanin" panose="00000400000000000000" pitchFamily="2" charset="-78"/>
              </a:rPr>
              <a:t> ۷</a:t>
            </a:r>
            <a:r>
              <a:rPr lang="fa-IR" sz="2800" b="1" dirty="0">
                <a:solidFill>
                  <a:srgbClr val="FF0000"/>
                </a:solidFill>
                <a:cs typeface="B Nazanin" panose="00000400000000000000" pitchFamily="2" charset="-78"/>
              </a:rPr>
              <a:t>:</a:t>
            </a:r>
            <a:r>
              <a:rPr lang="ar-SA" sz="2800" b="1" dirty="0">
                <a:solidFill>
                  <a:srgbClr val="FF0000"/>
                </a:solidFill>
                <a:cs typeface="B Nazanin" panose="00000400000000000000" pitchFamily="2" charset="-78"/>
              </a:rPr>
              <a:t> ﺩﺭ ﺻﻮﺭﺗﻲ ﻛﻪ ﭘﺎﻳﺎﻥﻧﺎﻣﻪ ﺩﺍﺭﺍﻱ ﺩﻭ ﺍﺳﺘﺎﺩ ﺭﺍﻫﻨﻤﺎ ﺑﺎﺷﺪ ﻭ ﺣﻀﻮﺭ ﻳﻜﻲ ﺍﺯ ﺁﻧﺎﻥ ﺩﺭ ﺟﻠﺴـﻪ ﺍﻣﻜـﺎﻥﭘـﺬﻳﺮﻧﺒﺎﺷﺪ ﺑﺎ ﺗﺸﺨﻴﺺ ﻣﻌﺎﻭﻧﺖ ﺁﻣﻮﺯﺷﻲ ﻭﺍﺣﺪ، ﺗﺸﻜﻴﻞ ﺟﻠﺴﻪ ﺑﺎ ﻣﺎﺑﻘﻲ ﺍﻋﻀﺎﻱ ﻫﻴﺄﺕ ﻣﻤﺘﺤﻨـﻴﻦ (ﺩﺍﻭﺭﺍﻥ) ﺑﻼﻣـﺎﻧﻊﺍﺳﺖ. </a:t>
            </a:r>
            <a:endParaRPr lang="en-US" sz="2800" b="1" dirty="0">
              <a:solidFill>
                <a:srgbClr val="FF0000"/>
              </a:solidFill>
              <a:cs typeface="B Nazanin" panose="00000400000000000000" pitchFamily="2" charset="-78"/>
            </a:endParaRPr>
          </a:p>
          <a:p>
            <a:pPr marL="0" indent="0" algn="just" rtl="1">
              <a:buNone/>
            </a:pPr>
            <a:r>
              <a:rPr lang="ar-SA" sz="2800" b="1" dirty="0">
                <a:solidFill>
                  <a:srgbClr val="FF0000"/>
                </a:solidFill>
                <a:cs typeface="B Nazanin" panose="00000400000000000000" pitchFamily="2" charset="-78"/>
              </a:rPr>
              <a:t>ﺗﺒﺼﺮﻩ</a:t>
            </a:r>
            <a:r>
              <a:rPr lang="en-US" sz="2800" b="1" dirty="0">
                <a:solidFill>
                  <a:srgbClr val="FF0000"/>
                </a:solidFill>
                <a:cs typeface="B Nazanin" panose="00000400000000000000" pitchFamily="2" charset="-78"/>
              </a:rPr>
              <a:t>۸</a:t>
            </a:r>
            <a:r>
              <a:rPr lang="fa-IR" sz="2800" b="1" dirty="0">
                <a:solidFill>
                  <a:srgbClr val="FF0000"/>
                </a:solidFill>
                <a:cs typeface="B Nazanin" panose="00000400000000000000" pitchFamily="2" charset="-78"/>
              </a:rPr>
              <a:t>:</a:t>
            </a:r>
            <a:r>
              <a:rPr lang="ar-SA" sz="2800" b="1" dirty="0">
                <a:cs typeface="B Nazanin" panose="00000400000000000000" pitchFamily="2" charset="-78"/>
              </a:rPr>
              <a:t>ﺭﺍﻫﻨﻤﺎﻳﻲ ﻳﺎ ﻋﻀﻮﻳﺖ ﺩﺭ ﻫﻴﺄﺕ ﺩﺍﻭﺭﺍﻥ ﭘﺎﻳﺎﻥ ﻧﺎﻣﻪ ﻫﻤﺴﺮ، ﻋﺮﻭﺱ، ﺩﺍﻣﺎﺩ، ﻳﺎ ﺑﺴﺘﮕﺎﻥ ﻃﺒﻘـﻪ ﺍﻭﻝ ﻳـﺎ ﻃﺒﻘـﻪ ﺩﻭﻡ </a:t>
            </a:r>
            <a:r>
              <a:rPr lang="ar-SA" sz="2800" b="1" dirty="0">
                <a:solidFill>
                  <a:srgbClr val="FF0000"/>
                </a:solidFill>
                <a:cs typeface="B Nazanin" panose="00000400000000000000" pitchFamily="2" charset="-78"/>
              </a:rPr>
              <a:t>ﻗﺮﺍﺑﺖ ﻧﺴﺒﻲ ﺑﺮﺍﻱ ﺍﻋﻀﺎﻱ ﻫﻴﺄﺕ ﻋﻠﻤﻲ ﺩﺍﻧﺸﮕﺎﻩ ﻣﻤﻨﻮﻉ ﺍﺳﺖ. </a:t>
            </a:r>
            <a:endParaRPr lang="en-US" sz="2800" b="1" dirty="0">
              <a:solidFill>
                <a:srgbClr val="FF0000"/>
              </a:solidFill>
              <a:cs typeface="B Nazanin" panose="00000400000000000000" pitchFamily="2" charset="-78"/>
            </a:endParaRPr>
          </a:p>
          <a:p>
            <a:pPr algn="just"/>
            <a:endParaRPr lang="en-US" sz="2800" b="1" dirty="0">
              <a:cs typeface="B Nazanin" panose="00000400000000000000" pitchFamily="2" charset="-78"/>
            </a:endParaRPr>
          </a:p>
        </p:txBody>
      </p:sp>
    </p:spTree>
    <p:extLst>
      <p:ext uri="{BB962C8B-B14F-4D97-AF65-F5344CB8AC3E}">
        <p14:creationId xmlns:p14="http://schemas.microsoft.com/office/powerpoint/2010/main" val="31756689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416C68-0D46-4B04-B2E6-32C02ED48647}"/>
              </a:ext>
            </a:extLst>
          </p:cNvPr>
          <p:cNvSpPr>
            <a:spLocks noGrp="1"/>
          </p:cNvSpPr>
          <p:nvPr>
            <p:ph idx="1"/>
          </p:nvPr>
        </p:nvSpPr>
        <p:spPr>
          <a:xfrm>
            <a:off x="251520" y="535521"/>
            <a:ext cx="8712968" cy="6331024"/>
          </a:xfrm>
        </p:spPr>
        <p:txBody>
          <a:bodyPr>
            <a:normAutofit/>
          </a:bodyPr>
          <a:lstStyle/>
          <a:p>
            <a:pPr marL="0" indent="0" algn="just" rtl="1">
              <a:buNone/>
            </a:pPr>
            <a:r>
              <a:rPr lang="ar-SA" sz="2800" b="1" dirty="0" smtClean="0">
                <a:solidFill>
                  <a:srgbClr val="FF0000"/>
                </a:solidFill>
                <a:cs typeface="B Nazanin" panose="00000400000000000000" pitchFamily="2" charset="-78"/>
              </a:rPr>
              <a:t>ﻣﺎﺩﻩ </a:t>
            </a:r>
            <a:r>
              <a:rPr lang="en-US" sz="2800" b="1" dirty="0">
                <a:solidFill>
                  <a:srgbClr val="FF0000"/>
                </a:solidFill>
                <a:cs typeface="B Nazanin" panose="00000400000000000000" pitchFamily="2" charset="-78"/>
              </a:rPr>
              <a:t>۲۴ </a:t>
            </a:r>
            <a:r>
              <a:rPr lang="fa-IR" sz="2800" b="1" dirty="0">
                <a:solidFill>
                  <a:srgbClr val="FF0000"/>
                </a:solidFill>
                <a:cs typeface="B Nazanin" panose="00000400000000000000" pitchFamily="2" charset="-78"/>
              </a:rPr>
              <a:t>:محاسبه نمره پایان </a:t>
            </a:r>
            <a:r>
              <a:rPr lang="fa-IR" sz="2800" b="1" dirty="0" smtClean="0">
                <a:solidFill>
                  <a:srgbClr val="FF0000"/>
                </a:solidFill>
                <a:cs typeface="B Nazanin" panose="00000400000000000000" pitchFamily="2" charset="-78"/>
              </a:rPr>
              <a:t>نامه</a:t>
            </a:r>
            <a:endParaRPr lang="en-US" sz="2800" b="1" dirty="0">
              <a:solidFill>
                <a:srgbClr val="FF0000"/>
              </a:solidFill>
              <a:cs typeface="B Nazanin" panose="00000400000000000000" pitchFamily="2" charset="-78"/>
            </a:endParaRPr>
          </a:p>
          <a:p>
            <a:pPr marL="0" indent="0" algn="just" rtl="1">
              <a:buNone/>
            </a:pPr>
            <a:r>
              <a:rPr lang="ar-SA" sz="2800" b="1" dirty="0">
                <a:cs typeface="B Nazanin" panose="00000400000000000000" pitchFamily="2" charset="-78"/>
              </a:rPr>
              <a:t>ﻧﻤﺮﻩ ﭘﺎﻳﺎﻥﻧﺎﻣﻪ ﺩﺭ ﻣﻴﺎﻧﮕﻴﻦ ﻛﻞ ﻣﺤﺎﺳﺒﻪ ﻧﻤﻲﺷﻮﺩ ﻭ ﺍﺭﺯﺷﻴﺎﺑﻲ ﺁﻥ ﺑﻪ ﺻﻮﺭﺕ ﻛﻴﻔﻲ ﻭ ﺑﻪ ﺷﺮﺡ ﺯﻳﺮ ﺍﻧﺠﺎﻡ ﻣﻲﺷﻮﺩ: </a:t>
            </a:r>
            <a:endParaRPr lang="fa-IR" sz="2800" b="1" dirty="0" smtClean="0">
              <a:cs typeface="B Nazanin" panose="00000400000000000000" pitchFamily="2" charset="-78"/>
            </a:endParaRPr>
          </a:p>
          <a:p>
            <a:pPr algn="just" rtl="1"/>
            <a:endParaRPr lang="en-US" sz="2800" b="1" dirty="0">
              <a:cs typeface="B Nazanin" panose="00000400000000000000" pitchFamily="2" charset="-78"/>
            </a:endParaRPr>
          </a:p>
          <a:p>
            <a:pPr algn="just" rtl="1"/>
            <a:r>
              <a:rPr lang="en-US" sz="2800" b="1" dirty="0">
                <a:solidFill>
                  <a:srgbClr val="FF0000"/>
                </a:solidFill>
                <a:cs typeface="B Nazanin" panose="00000400000000000000" pitchFamily="2" charset="-78"/>
              </a:rPr>
              <a:t>- </a:t>
            </a:r>
            <a:r>
              <a:rPr lang="fa-IR" sz="2800" b="1" dirty="0">
                <a:solidFill>
                  <a:srgbClr val="FF0000"/>
                </a:solidFill>
                <a:cs typeface="B Nazanin" panose="00000400000000000000" pitchFamily="2" charset="-78"/>
              </a:rPr>
              <a:t>    </a:t>
            </a:r>
            <a:r>
              <a:rPr lang="ar-SA" sz="2800" b="1" dirty="0" smtClean="0">
                <a:solidFill>
                  <a:srgbClr val="FF0000"/>
                </a:solidFill>
                <a:cs typeface="B Nazanin" panose="00000400000000000000" pitchFamily="2" charset="-78"/>
              </a:rPr>
              <a:t>ﻣﺮﺩﻭﺩ</a:t>
            </a:r>
            <a:r>
              <a:rPr lang="fa-IR" sz="2800" b="1" dirty="0" smtClean="0">
                <a:solidFill>
                  <a:srgbClr val="FF0000"/>
                </a:solidFill>
                <a:cs typeface="B Nazanin" panose="00000400000000000000" pitchFamily="2" charset="-78"/>
              </a:rPr>
              <a:t>: کمتر از 14</a:t>
            </a:r>
          </a:p>
          <a:p>
            <a:pPr algn="just" rtl="1"/>
            <a:r>
              <a:rPr lang="ar-SA" sz="2800" b="1" dirty="0" smtClean="0">
                <a:solidFill>
                  <a:srgbClr val="FF0000"/>
                </a:solidFill>
                <a:cs typeface="B Nazanin" panose="00000400000000000000" pitchFamily="2" charset="-78"/>
              </a:rPr>
              <a:t>ﻗﺒــﻮﻝ </a:t>
            </a:r>
            <a:r>
              <a:rPr lang="ar-SA" sz="2800" b="1" dirty="0">
                <a:solidFill>
                  <a:srgbClr val="FF0000"/>
                </a:solidFill>
                <a:cs typeface="B Nazanin" panose="00000400000000000000" pitchFamily="2" charset="-78"/>
              </a:rPr>
              <a:t>ﺑــﺎ </a:t>
            </a:r>
            <a:r>
              <a:rPr lang="ar-SA" sz="2800" b="1" dirty="0" smtClean="0">
                <a:solidFill>
                  <a:srgbClr val="FF0000"/>
                </a:solidFill>
                <a:cs typeface="B Nazanin" panose="00000400000000000000" pitchFamily="2" charset="-78"/>
              </a:rPr>
              <a:t>ﺩﺭﺟــﻪ ﻣﺘﻮﺳــﻂ</a:t>
            </a:r>
            <a:r>
              <a:rPr lang="fa-IR" sz="2800" b="1" dirty="0" smtClean="0">
                <a:solidFill>
                  <a:srgbClr val="FF0000"/>
                </a:solidFill>
                <a:cs typeface="B Nazanin" panose="00000400000000000000" pitchFamily="2" charset="-78"/>
              </a:rPr>
              <a:t>:</a:t>
            </a:r>
            <a:r>
              <a:rPr lang="ar-SA" sz="2800" b="1" dirty="0" smtClean="0">
                <a:solidFill>
                  <a:srgbClr val="FF0000"/>
                </a:solidFill>
                <a:cs typeface="B Nazanin" panose="00000400000000000000" pitchFamily="2" charset="-78"/>
              </a:rPr>
              <a:t> </a:t>
            </a:r>
            <a:r>
              <a:rPr lang="fa-IR" sz="2800" b="1" dirty="0">
                <a:solidFill>
                  <a:srgbClr val="FF0000"/>
                </a:solidFill>
                <a:cs typeface="B Nazanin" panose="00000400000000000000" pitchFamily="2" charset="-78"/>
              </a:rPr>
              <a:t>15/99-14</a:t>
            </a:r>
          </a:p>
          <a:p>
            <a:pPr marL="457200" indent="-457200" algn="just" rtl="1">
              <a:buFontTx/>
              <a:buChar char="-"/>
            </a:pPr>
            <a:r>
              <a:rPr lang="en-US" sz="2800" b="1" dirty="0">
                <a:solidFill>
                  <a:srgbClr val="FF0000"/>
                </a:solidFill>
                <a:cs typeface="B Nazanin" panose="00000400000000000000" pitchFamily="2" charset="-78"/>
              </a:rPr>
              <a:t> </a:t>
            </a:r>
            <a:r>
              <a:rPr lang="ar-SA" sz="2800" b="1" dirty="0" smtClean="0">
                <a:solidFill>
                  <a:srgbClr val="FF0000"/>
                </a:solidFill>
                <a:cs typeface="B Nazanin" panose="00000400000000000000" pitchFamily="2" charset="-78"/>
              </a:rPr>
              <a:t>ﺧــﻮﺏ</a:t>
            </a:r>
            <a:r>
              <a:rPr lang="fa-IR" sz="2800" b="1" dirty="0" smtClean="0">
                <a:solidFill>
                  <a:srgbClr val="FF0000"/>
                </a:solidFill>
                <a:cs typeface="B Nazanin" panose="00000400000000000000" pitchFamily="2" charset="-78"/>
              </a:rPr>
              <a:t>: </a:t>
            </a:r>
            <a:r>
              <a:rPr lang="fa-IR" sz="2800" b="1" dirty="0">
                <a:solidFill>
                  <a:srgbClr val="FF0000"/>
                </a:solidFill>
                <a:cs typeface="B Nazanin" panose="00000400000000000000" pitchFamily="2" charset="-78"/>
              </a:rPr>
              <a:t>17-16/99</a:t>
            </a:r>
          </a:p>
          <a:p>
            <a:pPr marL="457200" indent="-457200" algn="just" rtl="1">
              <a:buFontTx/>
              <a:buChar char="-"/>
            </a:pPr>
            <a:r>
              <a:rPr lang="ar-SA" sz="2800" b="1" dirty="0">
                <a:solidFill>
                  <a:srgbClr val="FF0000"/>
                </a:solidFill>
                <a:cs typeface="B Nazanin" panose="00000400000000000000" pitchFamily="2" charset="-78"/>
              </a:rPr>
              <a:t> ﺧﻴﻠــﻲ </a:t>
            </a:r>
            <a:r>
              <a:rPr lang="ar-SA" sz="2800" b="1" dirty="0" smtClean="0">
                <a:solidFill>
                  <a:srgbClr val="FF0000"/>
                </a:solidFill>
                <a:cs typeface="B Nazanin" panose="00000400000000000000" pitchFamily="2" charset="-78"/>
              </a:rPr>
              <a:t>ﺧــﻮﺏ</a:t>
            </a:r>
            <a:r>
              <a:rPr lang="fa-IR" sz="2800" b="1" dirty="0" smtClean="0">
                <a:solidFill>
                  <a:srgbClr val="FF0000"/>
                </a:solidFill>
                <a:cs typeface="B Nazanin" panose="00000400000000000000" pitchFamily="2" charset="-78"/>
              </a:rPr>
              <a:t>: </a:t>
            </a:r>
            <a:r>
              <a:rPr lang="fa-IR" sz="2800" b="1" dirty="0">
                <a:solidFill>
                  <a:srgbClr val="FF0000"/>
                </a:solidFill>
                <a:cs typeface="B Nazanin" panose="00000400000000000000" pitchFamily="2" charset="-78"/>
              </a:rPr>
              <a:t>18/99-18</a:t>
            </a:r>
          </a:p>
          <a:p>
            <a:pPr marL="457200" indent="-457200" algn="just" rtl="1">
              <a:buFontTx/>
              <a:buChar char="-"/>
            </a:pPr>
            <a:r>
              <a:rPr lang="ar-SA" sz="2800" b="1" dirty="0" smtClean="0">
                <a:solidFill>
                  <a:srgbClr val="FF0000"/>
                </a:solidFill>
                <a:cs typeface="B Nazanin" panose="00000400000000000000" pitchFamily="2" charset="-78"/>
              </a:rPr>
              <a:t>ﻋﺎﻟﻲ</a:t>
            </a:r>
            <a:r>
              <a:rPr lang="fa-IR" sz="2800" b="1" dirty="0" smtClean="0">
                <a:solidFill>
                  <a:srgbClr val="FF0000"/>
                </a:solidFill>
                <a:cs typeface="B Nazanin" panose="00000400000000000000" pitchFamily="2" charset="-78"/>
              </a:rPr>
              <a:t>:</a:t>
            </a:r>
            <a:r>
              <a:rPr lang="ar-SA" sz="2800" b="1" dirty="0" smtClean="0">
                <a:solidFill>
                  <a:srgbClr val="FF0000"/>
                </a:solidFill>
                <a:cs typeface="B Nazanin" panose="00000400000000000000" pitchFamily="2" charset="-78"/>
              </a:rPr>
              <a:t> </a:t>
            </a:r>
            <a:r>
              <a:rPr lang="fa-IR" sz="2800" b="1" dirty="0">
                <a:solidFill>
                  <a:srgbClr val="FF0000"/>
                </a:solidFill>
                <a:cs typeface="B Nazanin" panose="00000400000000000000" pitchFamily="2" charset="-78"/>
              </a:rPr>
              <a:t>20-19</a:t>
            </a:r>
          </a:p>
          <a:p>
            <a:pPr algn="just"/>
            <a:endParaRPr lang="en-US" sz="2800" b="1" dirty="0">
              <a:cs typeface="B Nazanin" panose="00000400000000000000" pitchFamily="2" charset="-78"/>
            </a:endParaRPr>
          </a:p>
        </p:txBody>
      </p:sp>
    </p:spTree>
    <p:extLst>
      <p:ext uri="{BB962C8B-B14F-4D97-AF65-F5344CB8AC3E}">
        <p14:creationId xmlns:p14="http://schemas.microsoft.com/office/powerpoint/2010/main" val="2627592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492896"/>
            <a:ext cx="6347713" cy="1320800"/>
          </a:xfrm>
        </p:spPr>
        <p:txBody>
          <a:bodyPr>
            <a:normAutofit/>
          </a:bodyPr>
          <a:lstStyle/>
          <a:p>
            <a:pPr algn="ctr"/>
            <a:r>
              <a:rPr lang="fa-IR" sz="8000" b="1" dirty="0" smtClean="0">
                <a:cs typeface="B Nazanin" panose="00000400000000000000" pitchFamily="2" charset="-78"/>
              </a:rPr>
              <a:t>مواد عمومی </a:t>
            </a:r>
            <a:endParaRPr lang="en-US" sz="8000" b="1" dirty="0">
              <a:cs typeface="B Nazanin" panose="00000400000000000000" pitchFamily="2" charset="-78"/>
            </a:endParaRPr>
          </a:p>
        </p:txBody>
      </p:sp>
    </p:spTree>
    <p:extLst>
      <p:ext uri="{BB962C8B-B14F-4D97-AF65-F5344CB8AC3E}">
        <p14:creationId xmlns:p14="http://schemas.microsoft.com/office/powerpoint/2010/main" val="32165334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59632" y="-99392"/>
            <a:ext cx="5199639" cy="6260603"/>
          </a:xfrm>
          <a:prstGeom prst="rect">
            <a:avLst/>
          </a:prstGeom>
        </p:spPr>
      </p:pic>
    </p:spTree>
    <p:extLst>
      <p:ext uri="{BB962C8B-B14F-4D97-AF65-F5344CB8AC3E}">
        <p14:creationId xmlns:p14="http://schemas.microsoft.com/office/powerpoint/2010/main" val="2843379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30FF3C-9884-46A6-861C-E1CD286D04B9}"/>
              </a:ext>
            </a:extLst>
          </p:cNvPr>
          <p:cNvSpPr>
            <a:spLocks noGrp="1"/>
          </p:cNvSpPr>
          <p:nvPr>
            <p:ph idx="1"/>
          </p:nvPr>
        </p:nvSpPr>
        <p:spPr>
          <a:xfrm>
            <a:off x="539552" y="332656"/>
            <a:ext cx="8354889" cy="5616624"/>
          </a:xfrm>
        </p:spPr>
        <p:txBody>
          <a:bodyPr>
            <a:noAutofit/>
          </a:bodyPr>
          <a:lstStyle/>
          <a:p>
            <a:pPr marL="0" indent="0" algn="just" rtl="1">
              <a:buNone/>
            </a:pPr>
            <a:r>
              <a:rPr lang="fa-IR" sz="2800" b="1" dirty="0" smtClean="0">
                <a:solidFill>
                  <a:srgbClr val="FF0000"/>
                </a:solidFill>
                <a:cs typeface="B Nazanin" panose="00000400000000000000" pitchFamily="2" charset="-78"/>
              </a:rPr>
              <a:t>تبصره</a:t>
            </a:r>
            <a:r>
              <a:rPr lang="en-US" sz="2800" b="1" dirty="0" smtClean="0">
                <a:solidFill>
                  <a:srgbClr val="FF0000"/>
                </a:solidFill>
                <a:cs typeface="B Nazanin" panose="00000400000000000000" pitchFamily="2" charset="-78"/>
              </a:rPr>
              <a:t> </a:t>
            </a:r>
            <a:r>
              <a:rPr lang="en-US" sz="2800" b="1" dirty="0">
                <a:solidFill>
                  <a:srgbClr val="FF0000"/>
                </a:solidFill>
                <a:cs typeface="B Nazanin" panose="00000400000000000000" pitchFamily="2" charset="-78"/>
              </a:rPr>
              <a:t>۱ </a:t>
            </a:r>
            <a:r>
              <a:rPr lang="fa-IR" sz="2800" b="1" dirty="0">
                <a:solidFill>
                  <a:srgbClr val="FF0000"/>
                </a:solidFill>
                <a:cs typeface="B Nazanin" panose="00000400000000000000" pitchFamily="2" charset="-78"/>
              </a:rPr>
              <a:t>:</a:t>
            </a:r>
          </a:p>
          <a:p>
            <a:pPr marL="0" indent="0" algn="just" rtl="1">
              <a:buNone/>
            </a:pPr>
            <a:r>
              <a:rPr lang="ar-SA" sz="2800" b="1" dirty="0">
                <a:cs typeface="B Nazanin" panose="00000400000000000000" pitchFamily="2" charset="-78"/>
              </a:rPr>
              <a:t>ﺗﻐﻴﻴﺮ ﻧﻤﺮﻩ ﭘﺎﻳﺎﻥﻧﺎﻣﻪ ﻛﻪ ﺗﻮﺳﻂ ﻫﻴﺌﺖ ﺩﺍﻭﺭﺍﻥ ﺗﺎﻳﻴﺪ ﺷﺪﻩ ﺍﺳﺖ ﺗﻮﺳﻂ ﺳﺎﻳﺮ ﻣﺮﺍﺟﻊ ﺩﺍﻧﺸﮕﺎﻩ، ﺑﻪ ﻫﻴﭻ ﻋﻨﻮﺍﻥ</a:t>
            </a:r>
            <a:r>
              <a:rPr lang="fa-IR" sz="2800" b="1" dirty="0">
                <a:cs typeface="B Nazanin" panose="00000400000000000000" pitchFamily="2" charset="-78"/>
              </a:rPr>
              <a:t> مجاز</a:t>
            </a:r>
            <a:r>
              <a:rPr lang="ar-SA" sz="2800" b="1" dirty="0">
                <a:cs typeface="B Nazanin" panose="00000400000000000000" pitchFamily="2" charset="-78"/>
              </a:rPr>
              <a:t>ﻧﻴﺴﺖ. </a:t>
            </a:r>
            <a:endParaRPr lang="fa-IR" sz="2800" b="1" dirty="0">
              <a:solidFill>
                <a:srgbClr val="FF0000"/>
              </a:solidFill>
              <a:cs typeface="B Nazanin" panose="00000400000000000000" pitchFamily="2" charset="-78"/>
            </a:endParaRPr>
          </a:p>
          <a:p>
            <a:pPr marL="0" indent="0" algn="just" rtl="1">
              <a:buNone/>
            </a:pPr>
            <a:r>
              <a:rPr lang="ar-SA" sz="2800" b="1" dirty="0">
                <a:solidFill>
                  <a:srgbClr val="FF0000"/>
                </a:solidFill>
                <a:cs typeface="B Nazanin" panose="00000400000000000000" pitchFamily="2" charset="-78"/>
              </a:rPr>
              <a:t>ﺗﺒﺼﺮﻩ </a:t>
            </a:r>
            <a:r>
              <a:rPr lang="fa-IR" sz="2800" b="1" dirty="0" smtClean="0">
                <a:solidFill>
                  <a:srgbClr val="FF0000"/>
                </a:solidFill>
                <a:cs typeface="B Nazanin" panose="00000400000000000000" pitchFamily="2" charset="-78"/>
              </a:rPr>
              <a:t>2:</a:t>
            </a:r>
          </a:p>
          <a:p>
            <a:pPr marL="0" indent="0" algn="just" rtl="1">
              <a:buNone/>
            </a:pPr>
            <a:r>
              <a:rPr lang="ar-SA" sz="2800" b="1" dirty="0" smtClean="0">
                <a:solidFill>
                  <a:srgbClr val="FF0000"/>
                </a:solidFill>
                <a:cs typeface="B Nazanin" panose="00000400000000000000" pitchFamily="2" charset="-78"/>
              </a:rPr>
              <a:t>ﺣﺪﺍﻛﺜﺮ </a:t>
            </a:r>
            <a:r>
              <a:rPr lang="ar-SA" sz="2800" b="1" dirty="0">
                <a:solidFill>
                  <a:srgbClr val="FF0000"/>
                </a:solidFill>
                <a:cs typeface="B Nazanin" panose="00000400000000000000" pitchFamily="2" charset="-78"/>
              </a:rPr>
              <a:t>ﺯﻣﺎﻥ ﺍﺻﻼﺡ ﭘﺎﻳﺎﻥﻧﺎﻣﻪ ﭘﺲ ﺍﺯ ﺑﺮﮔﺰﺍﺭﻱ ﺟﻠﺴﻪ ﺩﻓﺎﻉ ﻭ ﺍﺧﺬ ﻧﻤﺮﻩ ﻗﺒﻮﻟﻲ </a:t>
            </a:r>
            <a:r>
              <a:rPr lang="ar-SA" sz="2800" b="1" dirty="0" smtClean="0">
                <a:solidFill>
                  <a:srgbClr val="FF0000"/>
                </a:solidFill>
                <a:cs typeface="B Nazanin" panose="00000400000000000000" pitchFamily="2" charset="-78"/>
              </a:rPr>
              <a:t>ﺩﺍﻧﺸﺠﻮ</a:t>
            </a:r>
            <a:r>
              <a:rPr lang="fa-IR" sz="2800" b="1" dirty="0" smtClean="0">
                <a:solidFill>
                  <a:srgbClr val="FF0000"/>
                </a:solidFill>
                <a:cs typeface="B Nazanin" panose="00000400000000000000" pitchFamily="2" charset="-78"/>
              </a:rPr>
              <a:t>،</a:t>
            </a:r>
            <a:r>
              <a:rPr lang="en-US" sz="2800" b="1" dirty="0" smtClean="0">
                <a:solidFill>
                  <a:srgbClr val="FF0000"/>
                </a:solidFill>
                <a:cs typeface="B Nazanin" panose="00000400000000000000" pitchFamily="2" charset="-78"/>
              </a:rPr>
              <a:t>۳ </a:t>
            </a:r>
            <a:r>
              <a:rPr lang="fa-IR" sz="2800" b="1" dirty="0" smtClean="0">
                <a:solidFill>
                  <a:srgbClr val="FF0000"/>
                </a:solidFill>
                <a:cs typeface="B Nazanin" panose="00000400000000000000" pitchFamily="2" charset="-78"/>
              </a:rPr>
              <a:t> م</a:t>
            </a:r>
            <a:r>
              <a:rPr lang="ar-SA" sz="2800" b="1" dirty="0" smtClean="0">
                <a:solidFill>
                  <a:srgbClr val="FF0000"/>
                </a:solidFill>
                <a:cs typeface="B Nazanin" panose="00000400000000000000" pitchFamily="2" charset="-78"/>
              </a:rPr>
              <a:t>ـﺎﻩ ﻣـﻲﺑﺎﺷـﺪ</a:t>
            </a:r>
            <a:r>
              <a:rPr lang="fa-IR" sz="2800" b="1" dirty="0" smtClean="0">
                <a:solidFill>
                  <a:srgbClr val="FF0000"/>
                </a:solidFill>
                <a:cs typeface="B Nazanin" panose="00000400000000000000" pitchFamily="2" charset="-78"/>
              </a:rPr>
              <a:t>.</a:t>
            </a:r>
            <a:r>
              <a:rPr lang="ar-SA" sz="2800" b="1" dirty="0" smtClean="0">
                <a:solidFill>
                  <a:srgbClr val="FF0000"/>
                </a:solidFill>
                <a:cs typeface="B Nazanin" panose="00000400000000000000" pitchFamily="2" charset="-78"/>
              </a:rPr>
              <a:t> </a:t>
            </a:r>
            <a:r>
              <a:rPr lang="ar-SA" sz="2800" b="1" dirty="0">
                <a:solidFill>
                  <a:srgbClr val="FF0000"/>
                </a:solidFill>
                <a:cs typeface="B Nazanin" panose="00000400000000000000" pitchFamily="2" charset="-78"/>
              </a:rPr>
              <a:t>ﻫﻴﺌﺖ ﺩﺍﻭﺭﺍﻥ ﻣﻮﻇﻒ ﺍﺳﺖ ﺩﺭ ﺟﻠﺴﻪ ﺩﻓﺎﻉ، ﺑﺮﺍﻱ ﺷﺮﺍﻳﻄﻲ ﻛﻪ ﺩﺍﻧﺸﺠﻮ ﺍﺻﻼﺣﺎﺕ ﺭﺍ ﺍﻧﺠﺎﻡ ﻧﺪﻫﺪ ﻳﺎ ﺍﺻـﻼﺣﺎﺕ ﺗﻮﺳـﻂ ﺍﺳـﺘﺎﺩ ﺭﺍﻫﻨﻤﺎ ﺗﺎﻳﻴﺪ ﻧﺸﻮﺩ، ﻧﺤﻮﻩ ﺍﺭﺍﺋﻪ ﻧﻤﺮﻩ ﻧﻬﺎﻳﻲ ﻭ ﻗﺒﻮﻟﻲ ﻳﺎ ﻋﺪﻡ ﻗﺒﻮﻟﻲ ﭘﺎﻳﺎﻥﻧﺎﻣﻪ ﺭﺍ ﺗﻌﻴﻴﻦ ﺗﻜﻠﻴﻒ ﻛﻨﺪ. </a:t>
            </a:r>
            <a:endParaRPr lang="fa-IR" sz="2800" b="1" dirty="0" smtClean="0">
              <a:solidFill>
                <a:srgbClr val="FF0000"/>
              </a:solidFill>
              <a:cs typeface="B Nazanin" panose="00000400000000000000" pitchFamily="2" charset="-78"/>
            </a:endParaRPr>
          </a:p>
          <a:p>
            <a:pPr marL="0" indent="0" algn="just" rtl="1">
              <a:buNone/>
            </a:pPr>
            <a:r>
              <a:rPr lang="fa-IR" sz="2800" b="1" dirty="0" smtClean="0">
                <a:solidFill>
                  <a:srgbClr val="FF0000"/>
                </a:solidFill>
                <a:cs typeface="B Nazanin" panose="00000400000000000000" pitchFamily="2" charset="-78"/>
              </a:rPr>
              <a:t>یادآوری:</a:t>
            </a:r>
            <a:endParaRPr lang="en-US" sz="2800" b="1" dirty="0">
              <a:solidFill>
                <a:srgbClr val="FF0000"/>
              </a:solidFill>
              <a:cs typeface="B Nazanin" panose="00000400000000000000" pitchFamily="2" charset="-78"/>
            </a:endParaRPr>
          </a:p>
          <a:p>
            <a:pPr algn="just" rtl="1"/>
            <a:r>
              <a:rPr lang="fa-IR" sz="2800" b="1" dirty="0" smtClean="0">
                <a:cs typeface="B Nazanin" panose="00000400000000000000" pitchFamily="2" charset="-78"/>
              </a:rPr>
              <a:t>مهلت دانشجو برای تحویل اصلاحات: یک ماه </a:t>
            </a:r>
          </a:p>
          <a:p>
            <a:pPr algn="just" rtl="1"/>
            <a:r>
              <a:rPr lang="fa-IR" sz="2800" b="1" dirty="0" smtClean="0">
                <a:cs typeface="B Nazanin" panose="00000400000000000000" pitchFamily="2" charset="-78"/>
              </a:rPr>
              <a:t>مهلت دانشکده برای فراغت از تحصیل دانشجو: دو ماه</a:t>
            </a:r>
            <a:endParaRPr lang="en-US" sz="2800" b="1" dirty="0">
              <a:cs typeface="B Nazanin" panose="00000400000000000000" pitchFamily="2" charset="-78"/>
            </a:endParaRPr>
          </a:p>
        </p:txBody>
      </p:sp>
    </p:spTree>
    <p:extLst>
      <p:ext uri="{BB962C8B-B14F-4D97-AF65-F5344CB8AC3E}">
        <p14:creationId xmlns:p14="http://schemas.microsoft.com/office/powerpoint/2010/main" val="39381202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37811-17BC-40D4-BD92-760F194F7323}"/>
              </a:ext>
            </a:extLst>
          </p:cNvPr>
          <p:cNvSpPr>
            <a:spLocks noGrp="1"/>
          </p:cNvSpPr>
          <p:nvPr>
            <p:ph idx="1"/>
          </p:nvPr>
        </p:nvSpPr>
        <p:spPr>
          <a:xfrm>
            <a:off x="539552" y="548680"/>
            <a:ext cx="8280920" cy="5904656"/>
          </a:xfrm>
        </p:spPr>
        <p:txBody>
          <a:bodyPr>
            <a:noAutofit/>
          </a:bodyPr>
          <a:lstStyle/>
          <a:p>
            <a:pPr marL="0" indent="0" algn="just" rtl="1">
              <a:buNone/>
            </a:pPr>
            <a:r>
              <a:rPr lang="fa-IR" sz="2800" b="1" dirty="0">
                <a:solidFill>
                  <a:srgbClr val="FF0000"/>
                </a:solidFill>
                <a:cs typeface="B Nazanin" panose="00000400000000000000" pitchFamily="2" charset="-78"/>
              </a:rPr>
              <a:t>شیوه نامه </a:t>
            </a:r>
            <a:r>
              <a:rPr lang="fa-IR" sz="2800" b="1" dirty="0" smtClean="0">
                <a:solidFill>
                  <a:srgbClr val="FF0000"/>
                </a:solidFill>
                <a:cs typeface="B Nazanin" panose="00000400000000000000" pitchFamily="2" charset="-78"/>
              </a:rPr>
              <a:t>اجرایی:</a:t>
            </a:r>
          </a:p>
          <a:p>
            <a:pPr marL="0" indent="0" algn="just" rtl="1">
              <a:buNone/>
            </a:pPr>
            <a:r>
              <a:rPr lang="fa-IR" sz="2800" b="1" dirty="0" smtClean="0">
                <a:solidFill>
                  <a:srgbClr val="FF0000"/>
                </a:solidFill>
                <a:cs typeface="B Nazanin" panose="00000400000000000000" pitchFamily="2" charset="-78"/>
              </a:rPr>
              <a:t>تبصره1: تاخیر دانشجو در تحویل پایان نامه و اصلاحات تایید شده بیش از زمان اعلام شده سبب محاسبه سنوات تحصیلی می گردد.</a:t>
            </a:r>
            <a:endParaRPr lang="fa-IR" sz="2800" b="1" dirty="0">
              <a:solidFill>
                <a:srgbClr val="FF0000"/>
              </a:solidFill>
              <a:cs typeface="B Nazanin" panose="00000400000000000000" pitchFamily="2" charset="-78"/>
            </a:endParaRPr>
          </a:p>
          <a:p>
            <a:pPr marL="0" indent="0" algn="just" rtl="1">
              <a:buNone/>
            </a:pPr>
            <a:r>
              <a:rPr lang="ar-SA" sz="2800" b="1" dirty="0" smtClean="0">
                <a:solidFill>
                  <a:srgbClr val="FF0000"/>
                </a:solidFill>
                <a:cs typeface="B Nazanin" panose="00000400000000000000" pitchFamily="2" charset="-78"/>
              </a:rPr>
              <a:t>ﺗﺒﺼﺮﻩ</a:t>
            </a:r>
            <a:r>
              <a:rPr lang="en-US" sz="2800" b="1" dirty="0" smtClean="0">
                <a:solidFill>
                  <a:srgbClr val="FF0000"/>
                </a:solidFill>
                <a:cs typeface="B Nazanin" panose="00000400000000000000" pitchFamily="2" charset="-78"/>
              </a:rPr>
              <a:t>۳ </a:t>
            </a:r>
            <a:r>
              <a:rPr lang="fa-IR" sz="2800" b="1" dirty="0" smtClean="0">
                <a:solidFill>
                  <a:srgbClr val="FF0000"/>
                </a:solidFill>
                <a:cs typeface="B Nazanin" panose="00000400000000000000" pitchFamily="2" charset="-78"/>
              </a:rPr>
              <a:t>: </a:t>
            </a:r>
            <a:r>
              <a:rPr lang="ar-SA" sz="2800" b="1" dirty="0" smtClean="0">
                <a:solidFill>
                  <a:srgbClr val="FF0000"/>
                </a:solidFill>
                <a:cs typeface="B Nazanin" panose="00000400000000000000" pitchFamily="2" charset="-78"/>
              </a:rPr>
              <a:t>ﺩﺭ </a:t>
            </a:r>
            <a:r>
              <a:rPr lang="ar-SA" sz="2800" b="1" dirty="0">
                <a:solidFill>
                  <a:srgbClr val="FF0000"/>
                </a:solidFill>
                <a:cs typeface="B Nazanin" panose="00000400000000000000" pitchFamily="2" charset="-78"/>
              </a:rPr>
              <a:t>ﺻﻮﺭﺗﻲ ﻛﻪ ﻇﺮﻑ </a:t>
            </a:r>
            <a:r>
              <a:rPr lang="ar-SA" sz="2800" b="1" i="1" u="sng" dirty="0">
                <a:solidFill>
                  <a:srgbClr val="FF0000"/>
                </a:solidFill>
                <a:cs typeface="B Nazanin" panose="00000400000000000000" pitchFamily="2" charset="-78"/>
              </a:rPr>
              <a:t>ﺣﺪﺍﻛﺜﺮ ﻳﻚ ﺳﺎﻝ </a:t>
            </a:r>
            <a:r>
              <a:rPr lang="ar-SA" sz="2800" b="1" dirty="0">
                <a:solidFill>
                  <a:srgbClr val="FF0000"/>
                </a:solidFill>
                <a:cs typeface="B Nazanin" panose="00000400000000000000" pitchFamily="2" charset="-78"/>
              </a:rPr>
              <a:t>ﻣﺪﺍﺭﻙ ﻣﺮﺑﻮﻁ ﺑﻪ ﻓﺮﺍﻏﺖ ﺍﺯ ﺗﺤﺼـﻴﻞ ﺑـﻪ ﺁﻣـﻮﺯﺵ ﺩﺍﻧﺸـﮕﺎﻩ ﺍﺭﺳﺎﻝ ﻧﺸﻮﺩ، ﺍﻧﺠﺎﻡ ﻓﺮﺍﻳﻨﺪ ﺍﻣﻮﺭ ﻓﺮﺍﻏﺖ ﺍﺯ ﺗﺤﺼﻴﻞ ﺩﺍﻧﺸﺠﻮ ﺑﻪ ﺩﻟﻴﻞ ﻛﺴـﺮ ﻣـﺪﺍﺭﻙ ﻻﺯﻡ ﻣﺘﻮﻗـﻒ ﻭ ﺑـﺮﺍﻱﻭﻱﺭﻳﺰﻧﻤﺮﺍﺕ/ ﮔﻮﺍﻫﻲ ﻣﻮﻗﺖ /ﺩﺍﻧﺸﻨﺎﻣﻪ ﺻﺎﺩﺭ ﻧﺨﻮﺍﻫﺪ ﺷﺪ ﻭ ﺩﺍﻧﺸﺠﻮ ﻣﺸﻤﻮﻝ </a:t>
            </a:r>
            <a:r>
              <a:rPr lang="ar-SA" sz="2800" b="1" u="sng" dirty="0">
                <a:solidFill>
                  <a:srgbClr val="FF0000"/>
                </a:solidFill>
                <a:cs typeface="B Nazanin" panose="00000400000000000000" pitchFamily="2" charset="-78"/>
              </a:rPr>
              <a:t>ﺍﺧﺮﺍﺝ ﺁﻣﻮﺯﺷﻲ </a:t>
            </a:r>
            <a:r>
              <a:rPr lang="ar-SA" sz="2800" b="1" dirty="0">
                <a:solidFill>
                  <a:srgbClr val="FF0000"/>
                </a:solidFill>
                <a:cs typeface="B Nazanin" panose="00000400000000000000" pitchFamily="2" charset="-78"/>
              </a:rPr>
              <a:t>ﻣـﻲﺷـﻮﺩ. ﺑـﺪﻳﻬﻲ ﺍﺳﺖ ﺩﺭ ﺍﻳﻦ ﺻﻮﺭﺕ ﻭﺿﻌﻴﺖ ﺗﺤﺼﻴﻠﻲ ﺩﺍﻧﺸﺠﻮﻱ ﺫﻛﻮﺭ ﺑﻪ ﺳﺎﺯﻣﺎﻥ ﻧﻈﺎﻡ ﻭﻇﻴﻔﻪ ﻧﻴﺰ ﻣﻨﻌﻜﺲ ﺧﻮﺍﻫﺪ </a:t>
            </a:r>
            <a:r>
              <a:rPr lang="ar-SA" sz="2800" b="1" dirty="0" smtClean="0">
                <a:solidFill>
                  <a:srgbClr val="FF0000"/>
                </a:solidFill>
                <a:cs typeface="B Nazanin" panose="00000400000000000000" pitchFamily="2" charset="-78"/>
              </a:rPr>
              <a:t>ﺷﺪ</a:t>
            </a:r>
            <a:r>
              <a:rPr lang="fa-IR" sz="2800" b="1" dirty="0">
                <a:solidFill>
                  <a:srgbClr val="FF0000"/>
                </a:solidFill>
                <a:cs typeface="B Nazanin" panose="00000400000000000000" pitchFamily="2" charset="-78"/>
              </a:rPr>
              <a:t>.</a:t>
            </a:r>
            <a:r>
              <a:rPr lang="en-US" sz="2800" b="1" dirty="0" smtClean="0">
                <a:solidFill>
                  <a:srgbClr val="FF0000"/>
                </a:solidFill>
                <a:cs typeface="B Nazanin" panose="00000400000000000000" pitchFamily="2" charset="-78"/>
              </a:rPr>
              <a:t> </a:t>
            </a:r>
            <a:r>
              <a:rPr lang="ar-SA" sz="2800" b="1" dirty="0" smtClean="0">
                <a:solidFill>
                  <a:srgbClr val="FF0000"/>
                </a:solidFill>
                <a:cs typeface="B Nazanin" panose="00000400000000000000" pitchFamily="2" charset="-78"/>
              </a:rPr>
              <a:t>ﭘﺲ </a:t>
            </a:r>
            <a:r>
              <a:rPr lang="ar-SA" sz="2800" b="1" dirty="0">
                <a:solidFill>
                  <a:srgbClr val="FF0000"/>
                </a:solidFill>
                <a:cs typeface="B Nazanin" panose="00000400000000000000" pitchFamily="2" charset="-78"/>
              </a:rPr>
              <a:t>ﺍﺯ ﺗﺎﺭﻳﺦ ﻣﺬﻛﻮﺭ ﺗﺼﻤﻴﻢﮔﻴﺮﻱ ﺩﺭ ﺧﺼﻮﺹ ﺍﻋﻼﻡ ﻓﺮﺍﻏﺖ ﺍﺯﺗﺤﺼﻴﻞ ﺩﺍﻧﺸﺠﻮ ﺩﺭ ﺍﺧﺘﻴﺎﺭ ﻛﻤﻴﺴﻴﻮﻥ ﺑﺮﺭﺳـﻲ ﻣـﻮﺍﺭﺩﺧﺎﺹ ﺩﺍﻧﺸﮕﺎﻩ ﺍﺳﺖ. </a:t>
            </a:r>
            <a:endParaRPr lang="en-US" sz="2800" b="1" dirty="0">
              <a:solidFill>
                <a:srgbClr val="FF0000"/>
              </a:solidFill>
              <a:cs typeface="B Nazanin" panose="00000400000000000000" pitchFamily="2" charset="-78"/>
            </a:endParaRPr>
          </a:p>
          <a:p>
            <a:pPr algn="just"/>
            <a:endParaRPr lang="en-US" sz="2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7412871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308861-3115-40FF-B4F4-30933FEA2D05}"/>
              </a:ext>
            </a:extLst>
          </p:cNvPr>
          <p:cNvSpPr>
            <a:spLocks noGrp="1"/>
          </p:cNvSpPr>
          <p:nvPr>
            <p:ph idx="1"/>
          </p:nvPr>
        </p:nvSpPr>
        <p:spPr>
          <a:xfrm>
            <a:off x="609598" y="980728"/>
            <a:ext cx="8066857" cy="5060635"/>
          </a:xfrm>
        </p:spPr>
        <p:txBody>
          <a:bodyPr>
            <a:normAutofit/>
          </a:bodyPr>
          <a:lstStyle/>
          <a:p>
            <a:pPr marL="0" indent="0" algn="just" rtl="1">
              <a:buNone/>
            </a:pPr>
            <a:r>
              <a:rPr lang="ar-SA" sz="2800" b="1" dirty="0">
                <a:solidFill>
                  <a:srgbClr val="FF0000"/>
                </a:solidFill>
                <a:cs typeface="B Nazanin" panose="00000400000000000000" pitchFamily="2" charset="-78"/>
              </a:rPr>
              <a:t>ﺗﺒﺼﺮﻩ </a:t>
            </a:r>
            <a:r>
              <a:rPr lang="fa-IR" sz="2800" b="1" dirty="0">
                <a:solidFill>
                  <a:srgbClr val="FF0000"/>
                </a:solidFill>
                <a:cs typeface="B Nazanin" panose="00000400000000000000" pitchFamily="2" charset="-78"/>
              </a:rPr>
              <a:t>4: چنانچه </a:t>
            </a:r>
            <a:r>
              <a:rPr lang="ar-SA" sz="2800" b="1" dirty="0">
                <a:solidFill>
                  <a:srgbClr val="FF0000"/>
                </a:solidFill>
                <a:cs typeface="B Nazanin" panose="00000400000000000000" pitchFamily="2" charset="-78"/>
              </a:rPr>
              <a:t>ﺍﺭﺯﺷﻴﺎﺑﻲ ﭘﺎﻳﺎﻥﻧﺎﻣﻪ ﻣﺮﺩﻭﺩ ﺍﻋﻼﻡ ﺷﻮﺩ، ﺑﺎ ﺗﺄﻳﻴﺪ ﻫﻴﺌﺖ ﺩﺍﻭﺭﺍﻥ ﺣﺪﺍﻛﺜﺮ ﻳﻚ ﻧﻴﻤﺴﺎﻝ ﺗﺤﺼﻴﻠﻲ ﺑﻪ ﺩﺍﻧﺸـﺠﻮ ﺍﺟﺎﺯﻩ ﺩﺍﺩﻩ ﻣﻲﺷﻮﺩ ﺗﺎ ﭘﺲ ﺍﺯ ﺍﻋﻤﺎﻝ ﻧﻈﺮﺍﺕ ﺍﺻﻼﺣﻲ ﻫﻴﺌﺖ ﺩﺍﻭﺭﺍﻥ، ﻳﻚ ﺑﺎﺭ ﺩﻳﮕﺮ ﺩﺭ ﺟﻠﺴﻪ ﺩﻓﺎﻉ ﺷﺮﻛﺖ ﻭ ﺍﺯ ﭘﺎﻳﺎﻥﻧﺎﻣﻪ ﺧﻮﺩﺩﻓﺎﻉ ﻛﻨﺪ. ﺩﺭ ﺻﻮﺭﺕ ﻋﺪﻡ ﻣﻮﻓﻘﻴﺖ ﺩﺍﻧﺸﺠﻮ ﺩﺭ ﺩﻓﺎﻉ ﺍﺯ ﭘﺎﻳﺎﻥﻧﺎﻣﻪ ﺩﺭ ﺑﺎﺭ ﺩﻭﻡ، ﺩﺍﻧﺸﺠﻮ ﺍﺯ ﺍﺩﺍﻣﻪ ﺗﺤﺼﻴﻞ ﻣﺤﺮﻭﻡ ﻣﻲﺷﻮﺩ. </a:t>
            </a:r>
            <a:endParaRPr lang="en-US" sz="2800" b="1" dirty="0">
              <a:solidFill>
                <a:srgbClr val="FF0000"/>
              </a:solidFill>
              <a:cs typeface="B Nazanin" panose="00000400000000000000" pitchFamily="2" charset="-78"/>
            </a:endParaRPr>
          </a:p>
          <a:p>
            <a:pPr algn="just"/>
            <a:endParaRPr lang="en-US" sz="2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33301707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467869-D7E0-40CD-A555-E67C1192B414}"/>
              </a:ext>
            </a:extLst>
          </p:cNvPr>
          <p:cNvSpPr>
            <a:spLocks noGrp="1"/>
          </p:cNvSpPr>
          <p:nvPr>
            <p:ph idx="1"/>
          </p:nvPr>
        </p:nvSpPr>
        <p:spPr>
          <a:xfrm>
            <a:off x="467544" y="404664"/>
            <a:ext cx="8282881" cy="5976664"/>
          </a:xfrm>
        </p:spPr>
        <p:txBody>
          <a:bodyPr>
            <a:noAutofit/>
          </a:bodyPr>
          <a:lstStyle/>
          <a:p>
            <a:pPr marL="0" indent="0" algn="just" rtl="1">
              <a:buNone/>
            </a:pPr>
            <a:r>
              <a:rPr lang="ar-SA" sz="2800" b="1" dirty="0">
                <a:solidFill>
                  <a:srgbClr val="FF0000"/>
                </a:solidFill>
                <a:cs typeface="B Nazanin" panose="00000400000000000000" pitchFamily="2" charset="-78"/>
              </a:rPr>
              <a:t>ﻣﺎﺩﻩ </a:t>
            </a:r>
            <a:r>
              <a:rPr lang="en-US" sz="2800" b="1" dirty="0" smtClean="0">
                <a:solidFill>
                  <a:srgbClr val="FF0000"/>
                </a:solidFill>
                <a:latin typeface="Arial" panose="020B0604020202020204" pitchFamily="34" charset="0"/>
                <a:cs typeface="B Nazanin" panose="00000400000000000000" pitchFamily="2" charset="-78"/>
              </a:rPr>
              <a:t>۲۵</a:t>
            </a:r>
            <a:r>
              <a:rPr lang="fa-IR" sz="2800" b="1" dirty="0" smtClean="0">
                <a:solidFill>
                  <a:srgbClr val="FF0000"/>
                </a:solidFill>
                <a:latin typeface="Arial" panose="020B0604020202020204" pitchFamily="34" charset="0"/>
                <a:cs typeface="B Nazanin" panose="00000400000000000000" pitchFamily="2" charset="-78"/>
              </a:rPr>
              <a:t>:  دانش آموختگی</a:t>
            </a:r>
            <a:endParaRPr lang="fa-IR" sz="2800" b="1" dirty="0" smtClean="0">
              <a:cs typeface="B Nazanin" panose="00000400000000000000" pitchFamily="2" charset="-78"/>
            </a:endParaRPr>
          </a:p>
          <a:p>
            <a:pPr marL="0" indent="0" algn="just" rtl="1">
              <a:buNone/>
            </a:pPr>
            <a:r>
              <a:rPr lang="ar-SA" sz="2800" b="1" dirty="0" smtClean="0">
                <a:cs typeface="B Nazanin" panose="00000400000000000000" pitchFamily="2" charset="-78"/>
              </a:rPr>
              <a:t>ﻣﻼﻙ </a:t>
            </a:r>
            <a:r>
              <a:rPr lang="ar-SA" sz="2800" b="1" dirty="0">
                <a:cs typeface="B Nazanin" panose="00000400000000000000" pitchFamily="2" charset="-78"/>
              </a:rPr>
              <a:t>ﺩﺍﻧﺶﺁﻣﻮﺧﺘﮕﻲ، ﮔﺬﺭﺍﻧﺪﻥ ﻫﻤﻪ ﻭﺍﺣـﺪﻫﺎﻱ ﺩﺭﺳـﻲ ﺩﻭﺭﻩ، ﻛﺴـﺐ ﻣﻴـﺎﻧﮕﻴﻦ ﻛـﻞ ﺣـﺪﺍﻗﻞ </a:t>
            </a:r>
            <a:r>
              <a:rPr lang="en-US" sz="2800" b="1" dirty="0">
                <a:cs typeface="B Nazanin" panose="00000400000000000000" pitchFamily="2" charset="-78"/>
              </a:rPr>
              <a:t>۱۴ </a:t>
            </a:r>
            <a:r>
              <a:rPr lang="ar-SA" sz="2800" b="1" dirty="0">
                <a:cs typeface="B Nazanin" panose="00000400000000000000" pitchFamily="2" charset="-78"/>
              </a:rPr>
              <a:t>ﻭ ﻣﻮﻓﻘﻴـﺖ ﺩﺭ ﺩﻓـﺎﻉ ﺍﺯ ﭘﺎﻳﺎﻥﻧﺎﻣﻪ ﺍﺳﺖ. </a:t>
            </a:r>
            <a:endParaRPr lang="fa-IR" sz="2800" b="1" dirty="0">
              <a:cs typeface="B Nazanin" panose="00000400000000000000" pitchFamily="2" charset="-78"/>
            </a:endParaRPr>
          </a:p>
          <a:p>
            <a:pPr marL="0" indent="0" algn="just" rtl="1">
              <a:buNone/>
            </a:pPr>
            <a:r>
              <a:rPr lang="ar-SA" sz="2800" b="1" dirty="0" smtClean="0">
                <a:solidFill>
                  <a:srgbClr val="FF0000"/>
                </a:solidFill>
                <a:cs typeface="B Nazanin" panose="00000400000000000000" pitchFamily="2" charset="-78"/>
              </a:rPr>
              <a:t>ﺗﺒﺼﺮﻩ</a:t>
            </a:r>
            <a:r>
              <a:rPr lang="fa-IR" sz="2800" b="1" dirty="0" smtClean="0">
                <a:solidFill>
                  <a:srgbClr val="FF0000"/>
                </a:solidFill>
                <a:cs typeface="B Nazanin" panose="00000400000000000000" pitchFamily="2" charset="-78"/>
              </a:rPr>
              <a:t>1: </a:t>
            </a:r>
            <a:r>
              <a:rPr lang="ar-SA" sz="2800" b="1" dirty="0" smtClean="0">
                <a:solidFill>
                  <a:srgbClr val="FF0000"/>
                </a:solidFill>
                <a:cs typeface="B Nazanin" panose="00000400000000000000" pitchFamily="2" charset="-78"/>
              </a:rPr>
              <a:t>ﭼﻨﺎﻧﭽﻪ </a:t>
            </a:r>
            <a:r>
              <a:rPr lang="ar-SA" sz="2800" b="1" dirty="0">
                <a:solidFill>
                  <a:srgbClr val="FF0000"/>
                </a:solidFill>
                <a:cs typeface="B Nazanin" panose="00000400000000000000" pitchFamily="2" charset="-78"/>
              </a:rPr>
              <a:t>ﻣﻴﺎﻧﮕﻴﻦ ﻛﻞ ﻧﻤﺮﺍﺕ ﺩﺍﻧﺸﺠﻮﻱ ﻛﺎﺭﺷﻨﺎﺳﻲﺍﺭﺷﺪ ﭘﺲ ﺍﺯ ﮔﺬﺭﺍﻧﺪﻥ ﺗﻤﺎﻡ ﻭﺍﺣـﺪﻫﺎﻱ ﺩﺭﺳـﻲ ﺩﻭﺭﻩ ﻛﻤﺘـﺮ ﺍﺯ </a:t>
            </a:r>
            <a:r>
              <a:rPr lang="en-US" sz="2800" b="1" dirty="0">
                <a:solidFill>
                  <a:srgbClr val="FF0000"/>
                </a:solidFill>
                <a:cs typeface="B Nazanin" panose="00000400000000000000" pitchFamily="2" charset="-78"/>
              </a:rPr>
              <a:t>۱۴ </a:t>
            </a:r>
            <a:r>
              <a:rPr lang="ar-SA" sz="2800" b="1" dirty="0">
                <a:solidFill>
                  <a:srgbClr val="FF0000"/>
                </a:solidFill>
                <a:cs typeface="B Nazanin" panose="00000400000000000000" pitchFamily="2" charset="-78"/>
              </a:rPr>
              <a:t>ﺑﺎﺷﺪ، ﺍﺟﺎﺯﻩ ﺩﻓﺎﻉ ﺍﺯ ﭘﺎﻳﺎﻥﻧﺎﻣﻪ ﺭﺍ ﻧﺪﺍﺭﺩ ﻭ ﺗﻨﻬﺎ ﻳﻚ </a:t>
            </a:r>
            <a:r>
              <a:rPr lang="ar-SA" sz="2800" b="1" dirty="0" smtClean="0">
                <a:solidFill>
                  <a:srgbClr val="FF0000"/>
                </a:solidFill>
                <a:cs typeface="B Nazanin" panose="00000400000000000000" pitchFamily="2" charset="-78"/>
              </a:rPr>
              <a:t>ﻧﻴﻤﺴﺎﻝ</a:t>
            </a:r>
            <a:r>
              <a:rPr lang="fa-IR" sz="2800" b="1" dirty="0" smtClean="0">
                <a:solidFill>
                  <a:srgbClr val="FF0000"/>
                </a:solidFill>
                <a:cs typeface="B Nazanin" panose="00000400000000000000" pitchFamily="2" charset="-78"/>
              </a:rPr>
              <a:t>"</a:t>
            </a:r>
            <a:r>
              <a:rPr lang="ar-SA" sz="2800" b="1" dirty="0" smtClean="0">
                <a:solidFill>
                  <a:srgbClr val="FF0000"/>
                </a:solidFill>
                <a:cs typeface="B Nazanin" panose="00000400000000000000" pitchFamily="2" charset="-78"/>
              </a:rPr>
              <a:t>ﺑﺎ </a:t>
            </a:r>
            <a:r>
              <a:rPr lang="ar-SA" sz="2800" b="1" dirty="0">
                <a:solidFill>
                  <a:srgbClr val="FF0000"/>
                </a:solidFill>
                <a:cs typeface="B Nazanin" panose="00000400000000000000" pitchFamily="2" charset="-78"/>
              </a:rPr>
              <a:t>ﺭﻋﺎﻳﺖ ﺳﻘﻒ ﻣﺠﺎﺯ ﺳﻨﻮﺍﺕ </a:t>
            </a:r>
            <a:r>
              <a:rPr lang="ar-SA" sz="2800" b="1" dirty="0" smtClean="0">
                <a:solidFill>
                  <a:srgbClr val="FF0000"/>
                </a:solidFill>
                <a:cs typeface="B Nazanin" panose="00000400000000000000" pitchFamily="2" charset="-78"/>
              </a:rPr>
              <a:t>ﺗﺤﺼﻴﻠﻲ</a:t>
            </a:r>
            <a:r>
              <a:rPr lang="fa-IR" sz="2800" b="1" dirty="0" smtClean="0">
                <a:solidFill>
                  <a:srgbClr val="FF0000"/>
                </a:solidFill>
                <a:cs typeface="B Nazanin" panose="00000400000000000000" pitchFamily="2" charset="-78"/>
              </a:rPr>
              <a:t>"</a:t>
            </a:r>
            <a:r>
              <a:rPr lang="ar-SA" sz="2800" b="1" dirty="0" smtClean="0">
                <a:solidFill>
                  <a:srgbClr val="FF0000"/>
                </a:solidFill>
                <a:cs typeface="B Nazanin" panose="00000400000000000000" pitchFamily="2" charset="-78"/>
              </a:rPr>
              <a:t> </a:t>
            </a:r>
            <a:r>
              <a:rPr lang="ar-SA" sz="2800" b="1" dirty="0">
                <a:solidFill>
                  <a:srgbClr val="FF0000"/>
                </a:solidFill>
                <a:cs typeface="B Nazanin" panose="00000400000000000000" pitchFamily="2" charset="-78"/>
              </a:rPr>
              <a:t>ﺑﻪ ﻭﻱ ﻓﺮﺻﺖ ﺩﺍﺩﻩ ﻣﻲﺷﻮﺩ ﺗﺎ ﻣﺠﺪﺩﺍً ﺑﺎ ﺍﻧﺘﺨﺎﺏ ﺣﺪﺍﻛﺜﺮ </a:t>
            </a:r>
            <a:r>
              <a:rPr lang="en-US" sz="2800" b="1" u="sng" dirty="0">
                <a:solidFill>
                  <a:srgbClr val="FF0000"/>
                </a:solidFill>
                <a:cs typeface="B Nazanin" panose="00000400000000000000" pitchFamily="2" charset="-78"/>
              </a:rPr>
              <a:t>۸ </a:t>
            </a:r>
            <a:r>
              <a:rPr lang="ar-SA" sz="2800" b="1" u="sng" dirty="0">
                <a:solidFill>
                  <a:srgbClr val="FF0000"/>
                </a:solidFill>
                <a:cs typeface="B Nazanin" panose="00000400000000000000" pitchFamily="2" charset="-78"/>
              </a:rPr>
              <a:t>ﻭﺍﺣﺪ ﺍﺯ ﺩﺭﺱﻫﺎﻳﻲ ﻛﻪ ﺩﺭ ﺁﻥ ﻧﻤﺮﻩ ﺑﻴﻦ </a:t>
            </a:r>
            <a:r>
              <a:rPr lang="en-US" sz="2800" b="1" u="sng" dirty="0">
                <a:solidFill>
                  <a:srgbClr val="FF0000"/>
                </a:solidFill>
                <a:cs typeface="B Nazanin" panose="00000400000000000000" pitchFamily="2" charset="-78"/>
              </a:rPr>
              <a:t>۱۲ </a:t>
            </a:r>
            <a:r>
              <a:rPr lang="ar-SA" sz="2800" b="1" u="sng" dirty="0">
                <a:solidFill>
                  <a:srgbClr val="FF0000"/>
                </a:solidFill>
                <a:cs typeface="B Nazanin" panose="00000400000000000000" pitchFamily="2" charset="-78"/>
              </a:rPr>
              <a:t>ﺗﺎ </a:t>
            </a:r>
            <a:r>
              <a:rPr lang="en-US" sz="2800" b="1" u="sng" dirty="0">
                <a:solidFill>
                  <a:srgbClr val="FF0000"/>
                </a:solidFill>
                <a:cs typeface="B Nazanin" panose="00000400000000000000" pitchFamily="2" charset="-78"/>
              </a:rPr>
              <a:t>۱۴ </a:t>
            </a:r>
            <a:r>
              <a:rPr lang="ar-SA" sz="2800" b="1" dirty="0">
                <a:solidFill>
                  <a:srgbClr val="FF0000"/>
                </a:solidFill>
                <a:cs typeface="B Nazanin" panose="00000400000000000000" pitchFamily="2" charset="-78"/>
              </a:rPr>
              <a:t>ﺭﺍ ﻛﺴﺐ ﻛـﺮﺩﻩ ﺍﺳـﺖ، ﻣﻴـﺎﻧﮕﻴﻦ ﻛﻞ ﺩﻭﺭﻩ ﺭﺍ ﺑﻪ ﺍﺳﺘﺜﻨﺎﻱ ﭘﺎﻳﺎﻥﻧﺎﻣﻪ ﺑﻪ ﺣﺪﺍﻗﻞ </a:t>
            </a:r>
            <a:r>
              <a:rPr lang="en-US" sz="2800" b="1" dirty="0">
                <a:solidFill>
                  <a:srgbClr val="FF0000"/>
                </a:solidFill>
                <a:cs typeface="B Nazanin" panose="00000400000000000000" pitchFamily="2" charset="-78"/>
              </a:rPr>
              <a:t>۱۴ </a:t>
            </a:r>
            <a:r>
              <a:rPr lang="ar-SA" sz="2800" b="1" dirty="0">
                <a:solidFill>
                  <a:srgbClr val="FF0000"/>
                </a:solidFill>
                <a:cs typeface="B Nazanin" panose="00000400000000000000" pitchFamily="2" charset="-78"/>
              </a:rPr>
              <a:t>ﺑﺮﺳﺎﻧﺪ ﺗﺎ ﺑﻪ ﻭﻱ ﺍﺟﺎﺯﻩ ﺩﻓﺎﻉ ﺍﺯ ﭘﺎﻳﺎﻥﻧﺎﻣﻪ ﺩﺍﺩﻩ ﺷﻮﺩ. ﺩﺭ ﻏﻴـﺮ </a:t>
            </a:r>
            <a:r>
              <a:rPr lang="ar-SA" sz="2800" b="1" dirty="0" smtClean="0">
                <a:solidFill>
                  <a:srgbClr val="FF0000"/>
                </a:solidFill>
                <a:cs typeface="B Nazanin" panose="00000400000000000000" pitchFamily="2" charset="-78"/>
              </a:rPr>
              <a:t>ﺍﻳـﻦ ﺻـﻮﺭﺕ</a:t>
            </a:r>
            <a:r>
              <a:rPr lang="fa-IR" sz="2800" b="1" dirty="0" smtClean="0">
                <a:solidFill>
                  <a:srgbClr val="FF0000"/>
                </a:solidFill>
                <a:cs typeface="B Nazanin" panose="00000400000000000000" pitchFamily="2" charset="-78"/>
              </a:rPr>
              <a:t> </a:t>
            </a:r>
            <a:r>
              <a:rPr lang="ar-SA" sz="2800" b="1" dirty="0" smtClean="0">
                <a:solidFill>
                  <a:srgbClr val="FF0000"/>
                </a:solidFill>
                <a:cs typeface="B Nazanin" panose="00000400000000000000" pitchFamily="2" charset="-78"/>
              </a:rPr>
              <a:t>ﺩﺍﻧﺸﺠﻮ </a:t>
            </a:r>
            <a:r>
              <a:rPr lang="ar-SA" sz="2800" b="1" dirty="0">
                <a:solidFill>
                  <a:srgbClr val="FF0000"/>
                </a:solidFill>
                <a:cs typeface="B Nazanin" panose="00000400000000000000" pitchFamily="2" charset="-78"/>
              </a:rPr>
              <a:t>ﺍﺯ ﺍﺩﺍﻣﻪ ﺗﺤﺼﻴﻞ ﻣﺤﺮﻭﻡ ﻣﻲﺷﻮﺩ. </a:t>
            </a:r>
            <a:endParaRPr lang="en-US" sz="2800" b="1" dirty="0">
              <a:solidFill>
                <a:srgbClr val="FF0000"/>
              </a:solidFill>
              <a:cs typeface="B Nazanin" panose="00000400000000000000" pitchFamily="2" charset="-78"/>
            </a:endParaRPr>
          </a:p>
          <a:p>
            <a:endParaRPr lang="en-US" sz="2800" b="1" dirty="0">
              <a:cs typeface="B Nazanin" panose="00000400000000000000" pitchFamily="2" charset="-78"/>
            </a:endParaRPr>
          </a:p>
        </p:txBody>
      </p:sp>
    </p:spTree>
    <p:extLst>
      <p:ext uri="{BB962C8B-B14F-4D97-AF65-F5344CB8AC3E}">
        <p14:creationId xmlns:p14="http://schemas.microsoft.com/office/powerpoint/2010/main" val="36668252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E745AA-974B-428C-A07D-B475E7D41475}"/>
              </a:ext>
            </a:extLst>
          </p:cNvPr>
          <p:cNvSpPr>
            <a:spLocks noGrp="1"/>
          </p:cNvSpPr>
          <p:nvPr>
            <p:ph idx="1"/>
          </p:nvPr>
        </p:nvSpPr>
        <p:spPr>
          <a:xfrm>
            <a:off x="611560" y="1124744"/>
            <a:ext cx="7994849" cy="3880773"/>
          </a:xfrm>
        </p:spPr>
        <p:txBody>
          <a:bodyPr>
            <a:normAutofit/>
          </a:bodyPr>
          <a:lstStyle/>
          <a:p>
            <a:pPr marL="0" indent="0" algn="just" rtl="1">
              <a:buNone/>
            </a:pPr>
            <a:r>
              <a:rPr lang="ar-SA" sz="2800" b="1" dirty="0">
                <a:solidFill>
                  <a:srgbClr val="FF0000"/>
                </a:solidFill>
                <a:cs typeface="B Nazanin" panose="00000400000000000000" pitchFamily="2" charset="-78"/>
              </a:rPr>
              <a:t>ﺗﺒﺼﺮﻩ </a:t>
            </a:r>
            <a:r>
              <a:rPr lang="en-US" sz="2800" b="1" dirty="0">
                <a:solidFill>
                  <a:srgbClr val="FF0000"/>
                </a:solidFill>
                <a:cs typeface="B Nazanin" panose="00000400000000000000" pitchFamily="2" charset="-78"/>
              </a:rPr>
              <a:t>۴ </a:t>
            </a:r>
            <a:r>
              <a:rPr lang="fa-IR" sz="2800" b="1" dirty="0">
                <a:solidFill>
                  <a:srgbClr val="FF0000"/>
                </a:solidFill>
                <a:cs typeface="B Nazanin" panose="00000400000000000000" pitchFamily="2" charset="-78"/>
              </a:rPr>
              <a:t>:</a:t>
            </a:r>
            <a:r>
              <a:rPr lang="en-US" sz="2800" b="1" dirty="0">
                <a:solidFill>
                  <a:srgbClr val="FF0000"/>
                </a:solidFill>
                <a:cs typeface="B Nazanin" panose="00000400000000000000" pitchFamily="2" charset="-78"/>
              </a:rPr>
              <a:t> </a:t>
            </a:r>
            <a:r>
              <a:rPr lang="ar-SA" sz="2800" b="1" dirty="0">
                <a:solidFill>
                  <a:srgbClr val="FF0000"/>
                </a:solidFill>
                <a:cs typeface="B Nazanin" panose="00000400000000000000" pitchFamily="2" charset="-78"/>
              </a:rPr>
              <a:t>ﺩﺍﻧﺸﮕﺎﻩ ﻣﻲﺗﻮﺍﻧﺪ ﺑﻪ ﺩﺍﻧﺸﺠﻮﻳﻲ ﻛﻪ ﺑﻪ ﻫﺮ ﺩﻟﻴﻞ ﻧﺘﻮﺍﻧﺪ ﺩﺭ ﺳﻨﻮﺍﺕ ﻣﺠﺎﺯ، ﺩﻭﺭﻩ ﺗﺤﺼﻴﻠﻲ ﺭﺍ ﺑﻪ ﭘﺎﻳﺎﻥ ﺑﺮﺳـﺎﻧﺪ، ﺑﺮﺍﺑـﺮ ﺿﻮﺍﺑﻂ ﻓﻘﻂ ﮔﻮﺍﻫﻲ ﮔﺬﺭﺍﻧﺪﻥ ﻭﺍﺣﺪﻫﺎﻱ ﺩﺭﺳﻲ ﺭﺍ ﺍﻋﻄﺎ ﻛﻨﺪ. </a:t>
            </a:r>
            <a:endParaRPr lang="fa-IR" sz="2800" b="1" dirty="0">
              <a:solidFill>
                <a:srgbClr val="FF0000"/>
              </a:solidFill>
              <a:cs typeface="B Nazanin" panose="00000400000000000000" pitchFamily="2" charset="-78"/>
            </a:endParaRPr>
          </a:p>
          <a:p>
            <a:pPr marL="0" indent="0" algn="just" rtl="1">
              <a:buNone/>
            </a:pPr>
            <a:endParaRPr lang="en-US" sz="2800" b="1" dirty="0">
              <a:solidFill>
                <a:srgbClr val="FF0000"/>
              </a:solidFill>
              <a:cs typeface="B Nazanin" panose="00000400000000000000" pitchFamily="2" charset="-78"/>
            </a:endParaRPr>
          </a:p>
          <a:p>
            <a:pPr marL="0" indent="0" algn="just" rtl="1">
              <a:buNone/>
            </a:pPr>
            <a:r>
              <a:rPr lang="ar-SA" sz="2800" b="1" dirty="0">
                <a:solidFill>
                  <a:srgbClr val="FF0000"/>
                </a:solidFill>
                <a:cs typeface="B Nazanin" panose="00000400000000000000" pitchFamily="2" charset="-78"/>
              </a:rPr>
              <a:t>ﺗﺒﺼﺮﻩ</a:t>
            </a:r>
            <a:r>
              <a:rPr lang="en-US" sz="2800" b="1" dirty="0">
                <a:solidFill>
                  <a:srgbClr val="FF0000"/>
                </a:solidFill>
                <a:cs typeface="B Nazanin" panose="00000400000000000000" pitchFamily="2" charset="-78"/>
              </a:rPr>
              <a:t> ۵ </a:t>
            </a:r>
            <a:r>
              <a:rPr lang="fa-IR" sz="2800" b="1" dirty="0">
                <a:solidFill>
                  <a:srgbClr val="FF0000"/>
                </a:solidFill>
                <a:cs typeface="B Nazanin" panose="00000400000000000000" pitchFamily="2" charset="-78"/>
              </a:rPr>
              <a:t>: </a:t>
            </a:r>
            <a:r>
              <a:rPr lang="en-US" sz="2800" b="1" dirty="0">
                <a:solidFill>
                  <a:srgbClr val="FF0000"/>
                </a:solidFill>
                <a:cs typeface="B Nazanin" panose="00000400000000000000" pitchFamily="2" charset="-78"/>
              </a:rPr>
              <a:t> </a:t>
            </a:r>
            <a:r>
              <a:rPr lang="fa-IR" sz="2800" b="1" dirty="0">
                <a:solidFill>
                  <a:srgbClr val="FF0000"/>
                </a:solidFill>
                <a:cs typeface="B Nazanin" panose="00000400000000000000" pitchFamily="2" charset="-78"/>
              </a:rPr>
              <a:t> </a:t>
            </a:r>
            <a:r>
              <a:rPr lang="ar-SA" sz="2800" b="1" dirty="0">
                <a:cs typeface="B Nazanin" panose="00000400000000000000" pitchFamily="2" charset="-78"/>
              </a:rPr>
              <a:t>ﺗﺎﺭﻳﺦ ﺩﺍﻧﺶ ﺁﻣﻮﺧﺘﮕﻲ، ﺭﻭﺯ ﺩﻓﺎﻉ ﻭ ﻛﺴﺐ ﺩﺭﺟﻪ ﻗﺒﻮﻟﻲ ﺍﺯ ﭘﺎﻳﺎﻥﻧﺎﻣﻪ ﺍﺳﺖ. </a:t>
            </a:r>
            <a:endParaRPr lang="en-US" sz="2800" b="1" dirty="0">
              <a:cs typeface="B Nazanin" panose="00000400000000000000" pitchFamily="2" charset="-78"/>
            </a:endParaRPr>
          </a:p>
          <a:p>
            <a:pPr algn="just"/>
            <a:endParaRPr lang="en-US" sz="2800" b="1" dirty="0">
              <a:cs typeface="B Nazanin" panose="00000400000000000000" pitchFamily="2" charset="-78"/>
            </a:endParaRPr>
          </a:p>
        </p:txBody>
      </p:sp>
    </p:spTree>
    <p:extLst>
      <p:ext uri="{BB962C8B-B14F-4D97-AF65-F5344CB8AC3E}">
        <p14:creationId xmlns:p14="http://schemas.microsoft.com/office/powerpoint/2010/main" val="27709733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DC3037-EEA4-40C2-94CD-57F89D39EBDE}"/>
              </a:ext>
            </a:extLst>
          </p:cNvPr>
          <p:cNvSpPr>
            <a:spLocks noGrp="1"/>
          </p:cNvSpPr>
          <p:nvPr>
            <p:ph idx="1"/>
          </p:nvPr>
        </p:nvSpPr>
        <p:spPr>
          <a:xfrm>
            <a:off x="822960" y="1100628"/>
            <a:ext cx="7520940" cy="5064676"/>
          </a:xfrm>
        </p:spPr>
        <p:txBody>
          <a:bodyPr>
            <a:noAutofit/>
          </a:bodyPr>
          <a:lstStyle/>
          <a:p>
            <a:pPr marL="0" indent="0" algn="just" rtl="1">
              <a:buNone/>
            </a:pPr>
            <a:r>
              <a:rPr lang="ar-SA" sz="2800" b="1" dirty="0">
                <a:solidFill>
                  <a:srgbClr val="FF0000"/>
                </a:solidFill>
                <a:cs typeface="B Nazanin" panose="00000400000000000000" pitchFamily="2" charset="-78"/>
              </a:rPr>
              <a:t>ﻣﺎﺩﻩ </a:t>
            </a:r>
            <a:r>
              <a:rPr lang="en-US" sz="2800" b="1" dirty="0">
                <a:solidFill>
                  <a:srgbClr val="FF0000"/>
                </a:solidFill>
                <a:cs typeface="B Nazanin" panose="00000400000000000000" pitchFamily="2" charset="-78"/>
              </a:rPr>
              <a:t>۲۶ </a:t>
            </a:r>
            <a:r>
              <a:rPr lang="fa-IR" sz="2800" b="1" dirty="0" smtClean="0">
                <a:solidFill>
                  <a:srgbClr val="FF0000"/>
                </a:solidFill>
                <a:cs typeface="B Nazanin" panose="00000400000000000000" pitchFamily="2" charset="-78"/>
              </a:rPr>
              <a:t>: تقلب، تخلف</a:t>
            </a:r>
            <a:endParaRPr lang="en-US" sz="2800" b="1" dirty="0">
              <a:solidFill>
                <a:srgbClr val="FF0000"/>
              </a:solidFill>
              <a:cs typeface="B Nazanin" panose="00000400000000000000" pitchFamily="2" charset="-78"/>
            </a:endParaRPr>
          </a:p>
          <a:p>
            <a:pPr marL="0" indent="0" algn="just" rtl="1">
              <a:buNone/>
            </a:pPr>
            <a:r>
              <a:rPr lang="ar-SA" sz="2800" b="1" dirty="0">
                <a:solidFill>
                  <a:srgbClr val="FF0000"/>
                </a:solidFill>
                <a:cs typeface="B Nazanin" panose="00000400000000000000" pitchFamily="2" charset="-78"/>
              </a:rPr>
              <a:t>ﭼﻨﺎﻧﭽﻪ ﺩﺍﻧﺸﺠﻮ ﺩﺭ ﺣﻴﻦ ﺗﺤﺼﻴﻞ ﻭ ﺍﻧﺠﺎﻡ ﭘﮋﻭﻫﺶ ﻭ ﺗﺪﻭﻳﻦ ﭘﺎﻳﺎﻥﻧﺎﻣﻪ ﻣﺮﺗﻜﺐ ﺗﺨﻠﻒ ﻋﻠﻤﻲ (ﺟﻌـﻞ، ﺗﻘﻠـﺐ ﻛﭙـﻲﺑـﺮﺩﺍﺭﻱ ﻭ ﺩﻳﮕﺮ ﻣﺼﺎﺩﻳﻖ) ﺷﻮﺩ ﻭ ﺗﺨﻠﻒ ﺍﻭ ﺍﺯ ﺳﻮﻱ ﻛﺎﺭﮔﺮﻭﻩ ﺍﺧﻼﻕ ﺩﺭ ﭘﮋﻭﻫﺶ ﺩﺍﻧﺸﮕﺎﻩ ﺍﺛﺒﺎﺕ ﮔﺮﺩﺩ ﺑـﺎ ﺭﻋﺎﻳـﺖ ﺿـﻮﺍﺑﻂ ﺗﻌﻴـﻴﻦ ﺷـﺪﻩ ﺗﻮﺳﻂ ﻛﺎﺭﮔﺮﻭﻩ ﻣﺬﻛﻮﺭ ﻭ ﻣﺘﻨﺎﺳﺐ ﺑﺎ ﻣﻴﺰﺍﻥ ﺗﺨﻠﻒ، ﺗﺼﻤﻴﻢﮔﻴﺮﻱ ﺩﺭ ﻣﻮﺭﺩ ﺩﺍﻧﺸﺠﻮﻱ ﺧﺎﻃﻲ ﺗﻮﺳﻂ ﺩﺍﻧﺸﮕﺎﻩ ﺍﻧﺠﺎﻡ ﻣﻲﺷﻮﺩ. </a:t>
            </a:r>
            <a:endParaRPr lang="fa-IR" sz="2800" b="1" dirty="0">
              <a:solidFill>
                <a:srgbClr val="FF0000"/>
              </a:solidFill>
              <a:cs typeface="B Nazanin" panose="00000400000000000000" pitchFamily="2" charset="-78"/>
            </a:endParaRPr>
          </a:p>
          <a:p>
            <a:pPr marL="0" indent="0" algn="just" rtl="1">
              <a:buNone/>
            </a:pPr>
            <a:r>
              <a:rPr lang="fa-IR" sz="2800" b="1" dirty="0">
                <a:solidFill>
                  <a:srgbClr val="FF0000"/>
                </a:solidFill>
                <a:cs typeface="B Nazanin" panose="00000400000000000000" pitchFamily="2" charset="-78"/>
              </a:rPr>
              <a:t>شیوه نامه اجرایی</a:t>
            </a:r>
            <a:r>
              <a:rPr lang="fa-IR" sz="2800" b="1" dirty="0" smtClean="0">
                <a:solidFill>
                  <a:srgbClr val="FF0000"/>
                </a:solidFill>
                <a:cs typeface="B Nazanin" panose="00000400000000000000" pitchFamily="2" charset="-78"/>
              </a:rPr>
              <a:t>:</a:t>
            </a:r>
            <a:r>
              <a:rPr lang="en-US" sz="2800" b="1" dirty="0" smtClean="0">
                <a:solidFill>
                  <a:srgbClr val="FF0000"/>
                </a:solidFill>
                <a:cs typeface="B Nazanin" panose="00000400000000000000" pitchFamily="2" charset="-78"/>
              </a:rPr>
              <a:t> </a:t>
            </a:r>
            <a:r>
              <a:rPr lang="ar-SA" sz="2800" b="1" dirty="0">
                <a:solidFill>
                  <a:srgbClr val="FF0000"/>
                </a:solidFill>
                <a:cs typeface="B Nazanin" panose="00000400000000000000" pitchFamily="2" charset="-78"/>
              </a:rPr>
              <a:t>ﺗﺄﻳﻴﺪ ﺗﺨﻠﻒ ﻋﻠﻤﻲ ﺩﺍﻧﺸﺠﻮ ﺣﺘﻲ ﭘﺲ ﺍﺯ ﺍﺗﻤﺎﻡ ﺗﺤﺼﻴﻼﺕ ﻭﻱ ﻧﻴﺰ ﻣﻨﺠﺮ ﺑﻪ ﺍﺑﻄـﺎﻝ </a:t>
            </a:r>
            <a:r>
              <a:rPr lang="fa-IR" sz="2800" b="1" dirty="0">
                <a:solidFill>
                  <a:srgbClr val="FF0000"/>
                </a:solidFill>
                <a:cs typeface="B Nazanin" panose="00000400000000000000" pitchFamily="2" charset="-78"/>
              </a:rPr>
              <a:t>مدرک </a:t>
            </a:r>
            <a:r>
              <a:rPr lang="ar-SA" sz="2800" b="1" dirty="0">
                <a:solidFill>
                  <a:srgbClr val="FF0000"/>
                </a:solidFill>
                <a:cs typeface="B Nazanin" panose="00000400000000000000" pitchFamily="2" charset="-78"/>
              </a:rPr>
              <a:t>ﺗﺤﺼﻴﻠﻲ ﺻﺎﺩﺭﻩ ﺷﺪﻩ ﺧﻮﺍﻫﺪ </a:t>
            </a:r>
            <a:r>
              <a:rPr lang="ar-SA" sz="2800" b="1" dirty="0" smtClean="0">
                <a:solidFill>
                  <a:srgbClr val="FF0000"/>
                </a:solidFill>
                <a:cs typeface="B Nazanin" panose="00000400000000000000" pitchFamily="2" charset="-78"/>
              </a:rPr>
              <a:t>ﺷﺪ</a:t>
            </a:r>
            <a:r>
              <a:rPr lang="en-US" sz="2800" b="1" dirty="0" smtClean="0">
                <a:solidFill>
                  <a:srgbClr val="FF0000"/>
                </a:solidFill>
                <a:cs typeface="B Nazanin" panose="00000400000000000000" pitchFamily="2" charset="-78"/>
              </a:rPr>
              <a:t>.</a:t>
            </a:r>
            <a:endParaRPr lang="fa-IR" sz="2800" b="1" dirty="0" smtClean="0">
              <a:solidFill>
                <a:srgbClr val="FF0000"/>
              </a:solidFill>
              <a:cs typeface="B Nazanin" panose="00000400000000000000" pitchFamily="2" charset="-78"/>
            </a:endParaRPr>
          </a:p>
          <a:p>
            <a:pPr marL="0" indent="0" algn="just" rtl="1">
              <a:buNone/>
            </a:pPr>
            <a:r>
              <a:rPr lang="en-US" sz="2800" b="1" dirty="0">
                <a:solidFill>
                  <a:srgbClr val="FF0000"/>
                </a:solidFill>
                <a:cs typeface="B Nazanin" panose="00000400000000000000" pitchFamily="2" charset="-78"/>
              </a:rPr>
              <a:t/>
            </a:r>
            <a:br>
              <a:rPr lang="en-US" sz="2800" b="1" dirty="0">
                <a:solidFill>
                  <a:srgbClr val="FF0000"/>
                </a:solidFill>
                <a:cs typeface="B Nazanin" panose="00000400000000000000" pitchFamily="2" charset="-78"/>
              </a:rPr>
            </a:br>
            <a:endParaRPr lang="en-US" sz="2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42539732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100628"/>
            <a:ext cx="7660332" cy="3579849"/>
          </a:xfrm>
        </p:spPr>
        <p:txBody>
          <a:bodyPr/>
          <a:lstStyle/>
          <a:p>
            <a:pPr marL="0" indent="0" algn="just" rtl="1">
              <a:buNone/>
            </a:pPr>
            <a:r>
              <a:rPr lang="fa-IR" sz="2800" b="1" dirty="0">
                <a:solidFill>
                  <a:srgbClr val="FF0000"/>
                </a:solidFill>
                <a:cs typeface="B Nazanin" panose="00000400000000000000" pitchFamily="2" charset="-78"/>
              </a:rPr>
              <a:t>دانشگاه های سطح </a:t>
            </a:r>
            <a:r>
              <a:rPr lang="fa-IR" sz="2800" b="1" dirty="0" smtClean="0">
                <a:solidFill>
                  <a:srgbClr val="FF0000"/>
                </a:solidFill>
                <a:cs typeface="B Nazanin" panose="00000400000000000000" pitchFamily="2" charset="-78"/>
              </a:rPr>
              <a:t>یک</a:t>
            </a:r>
          </a:p>
          <a:p>
            <a:pPr marL="0" indent="0" algn="just" rtl="1">
              <a:buNone/>
            </a:pPr>
            <a:r>
              <a:rPr lang="fa-IR" sz="2800" b="1" dirty="0" smtClean="0">
                <a:cs typeface="B Nazanin" panose="00000400000000000000" pitchFamily="2" charset="-78"/>
              </a:rPr>
              <a:t>اصفهان </a:t>
            </a:r>
            <a:r>
              <a:rPr lang="fa-IR" sz="2800" b="1" dirty="0">
                <a:cs typeface="B Nazanin" panose="00000400000000000000" pitchFamily="2" charset="-78"/>
              </a:rPr>
              <a:t>ـ تبریزـ تربیت مدرس ـ تهران ـ بهشتی ـ شیرازـ</a:t>
            </a:r>
          </a:p>
          <a:p>
            <a:pPr marL="0" indent="0" algn="just" rtl="1">
              <a:buNone/>
            </a:pPr>
            <a:r>
              <a:rPr lang="fa-IR" sz="2800" b="1" dirty="0">
                <a:cs typeface="B Nazanin" panose="00000400000000000000" pitchFamily="2" charset="-78"/>
              </a:rPr>
              <a:t> فردوسی مشهد ـ تخصصی اصفهان ـ امیر کبیر ـ </a:t>
            </a:r>
            <a:r>
              <a:rPr lang="fa-IR" sz="2800" b="1" dirty="0" smtClean="0">
                <a:cs typeface="B Nazanin" panose="00000400000000000000" pitchFamily="2" charset="-78"/>
              </a:rPr>
              <a:t>خواجه </a:t>
            </a:r>
            <a:r>
              <a:rPr lang="fa-IR" sz="2800" b="1" dirty="0">
                <a:cs typeface="B Nazanin" panose="00000400000000000000" pitchFamily="2" charset="-78"/>
              </a:rPr>
              <a:t>نصیرـ شریف ـ علامه طباطبایی ـ علم و صنعت</a:t>
            </a:r>
          </a:p>
          <a:p>
            <a:pPr algn="just" rtl="1"/>
            <a:endParaRPr lang="fa-IR" sz="2800" b="1" dirty="0">
              <a:cs typeface="B Nazanin" panose="00000400000000000000" pitchFamily="2" charset="-78"/>
            </a:endParaRPr>
          </a:p>
          <a:p>
            <a:pPr algn="just" rtl="1"/>
            <a:endParaRPr lang="en-US" b="1" dirty="0">
              <a:cs typeface="B Nazanin" panose="00000400000000000000" pitchFamily="2" charset="-78"/>
            </a:endParaRPr>
          </a:p>
        </p:txBody>
      </p:sp>
    </p:spTree>
    <p:extLst>
      <p:ext uri="{BB962C8B-B14F-4D97-AF65-F5344CB8AC3E}">
        <p14:creationId xmlns:p14="http://schemas.microsoft.com/office/powerpoint/2010/main" val="31218421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7571849" cy="4680520"/>
          </a:xfrm>
        </p:spPr>
        <p:txBody>
          <a:bodyPr>
            <a:normAutofit fontScale="90000"/>
          </a:bodyPr>
          <a:lstStyle/>
          <a:p>
            <a:pPr algn="ctr" rtl="1">
              <a:lnSpc>
                <a:spcPct val="200000"/>
              </a:lnSpc>
            </a:pPr>
            <a:r>
              <a:rPr lang="fa-IR" b="1" dirty="0" smtClean="0">
                <a:solidFill>
                  <a:srgbClr val="FF0000"/>
                </a:solidFill>
                <a:cs typeface="B Zar" panose="00000400000000000000" pitchFamily="2" charset="-78"/>
              </a:rPr>
              <a:t>با آرزوی موفقیت و شادکامی </a:t>
            </a:r>
            <a:r>
              <a:rPr lang="en-US" b="1" dirty="0" smtClean="0">
                <a:solidFill>
                  <a:srgbClr val="FF0000"/>
                </a:solidFill>
                <a:cs typeface="B Zar" panose="00000400000000000000" pitchFamily="2" charset="-78"/>
              </a:rPr>
              <a:t/>
            </a:r>
            <a:br>
              <a:rPr lang="en-US" b="1" dirty="0" smtClean="0">
                <a:solidFill>
                  <a:srgbClr val="FF0000"/>
                </a:solidFill>
                <a:cs typeface="B Zar" panose="00000400000000000000" pitchFamily="2" charset="-78"/>
              </a:rPr>
            </a:br>
            <a:r>
              <a:rPr lang="fa-IR" b="1" dirty="0" smtClean="0">
                <a:solidFill>
                  <a:srgbClr val="FF0000"/>
                </a:solidFill>
                <a:cs typeface="B Zar" panose="00000400000000000000" pitchFamily="2" charset="-78"/>
              </a:rPr>
              <a:t/>
            </a:r>
            <a:br>
              <a:rPr lang="fa-IR" b="1" dirty="0" smtClean="0">
                <a:solidFill>
                  <a:srgbClr val="FF0000"/>
                </a:solidFill>
                <a:cs typeface="B Zar" panose="00000400000000000000" pitchFamily="2" charset="-78"/>
              </a:rPr>
            </a:br>
            <a:r>
              <a:rPr lang="fa-IR" b="1" dirty="0" smtClean="0">
                <a:solidFill>
                  <a:srgbClr val="FF0000"/>
                </a:solidFill>
                <a:cs typeface="B Zar" panose="00000400000000000000" pitchFamily="2" charset="-78"/>
              </a:rPr>
              <a:t>معاونت آموزشی و تحصیلات تکمیلی دانشکده</a:t>
            </a:r>
            <a:br>
              <a:rPr lang="fa-IR" b="1" dirty="0" smtClean="0">
                <a:solidFill>
                  <a:srgbClr val="FF0000"/>
                </a:solidFill>
                <a:cs typeface="B Zar" panose="00000400000000000000" pitchFamily="2" charset="-78"/>
              </a:rPr>
            </a:br>
            <a:r>
              <a:rPr lang="fa-IR" b="1" dirty="0" smtClean="0">
                <a:solidFill>
                  <a:srgbClr val="FF0000"/>
                </a:solidFill>
                <a:cs typeface="B Zar" panose="00000400000000000000" pitchFamily="2" charset="-78"/>
              </a:rPr>
              <a:t>نیمسال دوم سال تحصیلی 1403-1402</a:t>
            </a:r>
            <a:endParaRPr lang="en-US" b="1" dirty="0">
              <a:solidFill>
                <a:srgbClr val="FF0000"/>
              </a:solidFill>
              <a:cs typeface="B Zar" panose="00000400000000000000" pitchFamily="2" charset="-78"/>
            </a:endParaRPr>
          </a:p>
        </p:txBody>
      </p:sp>
    </p:spTree>
    <p:extLst>
      <p:ext uri="{BB962C8B-B14F-4D97-AF65-F5344CB8AC3E}">
        <p14:creationId xmlns:p14="http://schemas.microsoft.com/office/powerpoint/2010/main" val="362713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04BEB1-7EF9-43F9-ADFD-4DDBD4CCE1B0}"/>
              </a:ext>
            </a:extLst>
          </p:cNvPr>
          <p:cNvSpPr>
            <a:spLocks noGrp="1"/>
          </p:cNvSpPr>
          <p:nvPr>
            <p:ph idx="1"/>
          </p:nvPr>
        </p:nvSpPr>
        <p:spPr>
          <a:xfrm>
            <a:off x="822960" y="548680"/>
            <a:ext cx="7498080" cy="3528392"/>
          </a:xfrm>
        </p:spPr>
        <p:txBody>
          <a:bodyPr>
            <a:noAutofit/>
          </a:bodyPr>
          <a:lstStyle/>
          <a:p>
            <a:pPr algn="just" rtl="1"/>
            <a:endParaRPr lang="fa-IR" sz="4400" b="1" dirty="0">
              <a:solidFill>
                <a:srgbClr val="FF0000"/>
              </a:solidFill>
              <a:cs typeface="B Nazanin" panose="00000400000000000000" pitchFamily="2" charset="-78"/>
            </a:endParaRPr>
          </a:p>
          <a:p>
            <a:pPr marL="0" indent="0" algn="just" rtl="1">
              <a:buNone/>
            </a:pPr>
            <a:r>
              <a:rPr lang="ar-SA" sz="4400" b="1" dirty="0">
                <a:solidFill>
                  <a:srgbClr val="FF0000"/>
                </a:solidFill>
                <a:cs typeface="B Nazanin" panose="00000400000000000000" pitchFamily="2" charset="-78"/>
              </a:rPr>
              <a:t>ﻣﺎﺩﻩ </a:t>
            </a:r>
            <a:r>
              <a:rPr lang="en-US" sz="4400" b="1" dirty="0">
                <a:solidFill>
                  <a:srgbClr val="FF0000"/>
                </a:solidFill>
                <a:cs typeface="B Nazanin" panose="00000400000000000000" pitchFamily="2" charset="-78"/>
              </a:rPr>
              <a:t>۳:</a:t>
            </a:r>
            <a:r>
              <a:rPr lang="fa-IR" sz="4400" b="1" dirty="0">
                <a:solidFill>
                  <a:srgbClr val="FF0000"/>
                </a:solidFill>
                <a:cs typeface="B Nazanin" panose="00000400000000000000" pitchFamily="2" charset="-78"/>
              </a:rPr>
              <a:t> نحوه آموزش</a:t>
            </a:r>
          </a:p>
          <a:p>
            <a:pPr marL="0" indent="0" algn="just" rtl="1">
              <a:buNone/>
            </a:pPr>
            <a:r>
              <a:rPr lang="ar-SA" sz="4400" b="1" dirty="0">
                <a:cs typeface="B Nazanin" panose="00000400000000000000" pitchFamily="2" charset="-78"/>
              </a:rPr>
              <a:t>ﺁﻣﻮﺯﺵ ﺩﺭ ﺩﺍﻧﺸﮕﺎﻩ ﻣﺒﺘﻨﻲ ﺑﺮ ﻧﻈﺎﻡ </a:t>
            </a:r>
            <a:r>
              <a:rPr lang="ar-SA" sz="4400" b="1" dirty="0" smtClean="0">
                <a:cs typeface="B Nazanin" panose="00000400000000000000" pitchFamily="2" charset="-78"/>
              </a:rPr>
              <a:t>ﺗﺮﻣﻲ</a:t>
            </a:r>
            <a:r>
              <a:rPr lang="en-US" sz="4400" b="1" dirty="0" smtClean="0">
                <a:cs typeface="B Nazanin" panose="00000400000000000000" pitchFamily="2" charset="-78"/>
              </a:rPr>
              <a:t> </a:t>
            </a:r>
            <a:r>
              <a:rPr lang="ar-SA" sz="4400" b="1" dirty="0">
                <a:cs typeface="B Nazanin" panose="00000400000000000000" pitchFamily="2" charset="-78"/>
              </a:rPr>
              <a:t>ﻭﺍﺣﺪﻱ ﺍﺳﺖ. </a:t>
            </a:r>
            <a:endParaRPr lang="en-US" sz="4400" b="1" dirty="0">
              <a:cs typeface="B Nazanin" panose="00000400000000000000" pitchFamily="2" charset="-78"/>
            </a:endParaRPr>
          </a:p>
        </p:txBody>
      </p:sp>
    </p:spTree>
    <p:extLst>
      <p:ext uri="{BB962C8B-B14F-4D97-AF65-F5344CB8AC3E}">
        <p14:creationId xmlns:p14="http://schemas.microsoft.com/office/powerpoint/2010/main" val="3657396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F1E44E-5CC1-43C5-B107-EDC71A43A539}"/>
              </a:ext>
            </a:extLst>
          </p:cNvPr>
          <p:cNvSpPr>
            <a:spLocks noGrp="1"/>
          </p:cNvSpPr>
          <p:nvPr>
            <p:ph idx="1"/>
          </p:nvPr>
        </p:nvSpPr>
        <p:spPr>
          <a:xfrm>
            <a:off x="800100" y="914400"/>
            <a:ext cx="7543800" cy="5826968"/>
          </a:xfrm>
        </p:spPr>
        <p:txBody>
          <a:bodyPr>
            <a:noAutofit/>
          </a:bodyPr>
          <a:lstStyle/>
          <a:p>
            <a:pPr marL="0" indent="0" algn="just" rtl="1">
              <a:buNone/>
            </a:pPr>
            <a:r>
              <a:rPr lang="ar-SA" sz="3200" b="1" dirty="0">
                <a:solidFill>
                  <a:srgbClr val="FF0000"/>
                </a:solidFill>
                <a:cs typeface="B Nazanin" panose="00000400000000000000" pitchFamily="2" charset="-78"/>
              </a:rPr>
              <a:t>ﻣﺎﺩﻩ</a:t>
            </a:r>
            <a:r>
              <a:rPr lang="en-US" sz="3200" b="1" dirty="0">
                <a:solidFill>
                  <a:srgbClr val="FF0000"/>
                </a:solidFill>
                <a:cs typeface="B Nazanin" panose="00000400000000000000" pitchFamily="2" charset="-78"/>
              </a:rPr>
              <a:t>۵ </a:t>
            </a:r>
            <a:r>
              <a:rPr lang="fa-IR" sz="3200" b="1" dirty="0">
                <a:solidFill>
                  <a:srgbClr val="FF0000"/>
                </a:solidFill>
                <a:cs typeface="B Nazanin" panose="00000400000000000000" pitchFamily="2" charset="-78"/>
              </a:rPr>
              <a:t> </a:t>
            </a:r>
            <a:r>
              <a:rPr lang="fa-IR" sz="3200" b="1" dirty="0" smtClean="0">
                <a:solidFill>
                  <a:srgbClr val="FF0000"/>
                </a:solidFill>
                <a:cs typeface="B Nazanin" panose="00000400000000000000" pitchFamily="2" charset="-78"/>
              </a:rPr>
              <a:t>: </a:t>
            </a:r>
            <a:r>
              <a:rPr lang="fa-IR" sz="3200" b="1" dirty="0">
                <a:solidFill>
                  <a:srgbClr val="FF0000"/>
                </a:solidFill>
                <a:cs typeface="B Nazanin" panose="00000400000000000000" pitchFamily="2" charset="-78"/>
              </a:rPr>
              <a:t>نحوه ارایه دروس</a:t>
            </a:r>
            <a:endParaRPr lang="en-US" sz="3200" b="1" dirty="0">
              <a:solidFill>
                <a:srgbClr val="FF0000"/>
              </a:solidFill>
              <a:cs typeface="B Nazanin" panose="00000400000000000000" pitchFamily="2" charset="-78"/>
            </a:endParaRPr>
          </a:p>
          <a:p>
            <a:pPr marL="0" indent="0" algn="just" rtl="1">
              <a:buNone/>
            </a:pPr>
            <a:r>
              <a:rPr lang="ar-SA" sz="3200" b="1" dirty="0">
                <a:cs typeface="B Nazanin" panose="00000400000000000000" pitchFamily="2" charset="-78"/>
              </a:rPr>
              <a:t>ﭼﮕـﻮﻧﮕﻲ ﻭ ﺗﺮﺗﻴـﺐ ﺍﺭﺍﺋـﻪ ﺗﻤـﺎﻣﻲ ﺩﺭﻭﺱ ﻫـﺮ ﺩﻭﺭﻩ ﻭ ﻫـﺮ ﺭﺷـﺘﻪ ﺑـﺎ ﺭﻋﺎﻳـﺖ ﭘـﻴﺶﻧﻴـﺎﺯ (ﺗﻘـﺪﻡ ﻭ ﺗـﺎﺧﺮ) ﻫـﺮ ﺩﺭﺱ ﻃﺒـﻖ ﺑﺮﻧﺎﻣﻪ ﺩﺭﺳﻲ ﻣﺼﻮﺏ ﺑﺮ ﻋﻬﺪﻩ ﺩﺍﻧﺸﮕﺎﻩ ﺍﺳﺖ. </a:t>
            </a:r>
            <a:endParaRPr lang="en-US" sz="3200" b="1" dirty="0">
              <a:cs typeface="B Nazanin" panose="00000400000000000000" pitchFamily="2" charset="-78"/>
            </a:endParaRPr>
          </a:p>
          <a:p>
            <a:pPr marL="0" indent="0" algn="just" rtl="1">
              <a:buNone/>
            </a:pPr>
            <a:r>
              <a:rPr lang="ar-SA" sz="3200" b="1" dirty="0" smtClean="0">
                <a:solidFill>
                  <a:srgbClr val="FF0000"/>
                </a:solidFill>
                <a:cs typeface="B Nazanin" panose="00000400000000000000" pitchFamily="2" charset="-78"/>
              </a:rPr>
              <a:t>ﺗﺒﺼــﺮﻩ</a:t>
            </a:r>
            <a:r>
              <a:rPr lang="en-US" sz="3200" b="1" dirty="0" smtClean="0">
                <a:solidFill>
                  <a:srgbClr val="FF0000"/>
                </a:solidFill>
                <a:cs typeface="B Nazanin" panose="00000400000000000000" pitchFamily="2" charset="-78"/>
              </a:rPr>
              <a:t>۱</a:t>
            </a:r>
            <a:r>
              <a:rPr lang="fa-IR" sz="3200" b="1" dirty="0">
                <a:solidFill>
                  <a:srgbClr val="FF0000"/>
                </a:solidFill>
                <a:cs typeface="B Nazanin" panose="00000400000000000000" pitchFamily="2" charset="-78"/>
              </a:rPr>
              <a:t>:</a:t>
            </a:r>
            <a:r>
              <a:rPr lang="ar-SA" sz="3200" b="1" dirty="0">
                <a:solidFill>
                  <a:srgbClr val="FF0000"/>
                </a:solidFill>
                <a:cs typeface="B Nazanin" panose="00000400000000000000" pitchFamily="2" charset="-78"/>
              </a:rPr>
              <a:t> </a:t>
            </a:r>
            <a:r>
              <a:rPr lang="ar-SA" sz="3200" b="1" dirty="0">
                <a:cs typeface="B Nazanin" panose="00000400000000000000" pitchFamily="2" charset="-78"/>
              </a:rPr>
              <a:t>ﺩﺍﻧﺸـﺠﻮ ﺩﺭ ﺁﺧـﺮﻳﻦ ﻧﻴﻤﺴـﺎﻝ ﺗﺤﺼــﻴﻠﻲ </a:t>
            </a:r>
            <a:r>
              <a:rPr lang="ar-SA" sz="3200" b="1" dirty="0" smtClean="0">
                <a:cs typeface="B Nazanin" panose="00000400000000000000" pitchFamily="2" charset="-78"/>
              </a:rPr>
              <a:t>ﻛـﻪ</a:t>
            </a:r>
            <a:r>
              <a:rPr lang="fa-IR" sz="3200" b="1" dirty="0" smtClean="0">
                <a:cs typeface="B Nazanin" panose="00000400000000000000" pitchFamily="2" charset="-78"/>
              </a:rPr>
              <a:t> </a:t>
            </a:r>
            <a:r>
              <a:rPr lang="ar-SA" sz="3200" b="1" dirty="0" smtClean="0">
                <a:cs typeface="B Nazanin" panose="00000400000000000000" pitchFamily="2" charset="-78"/>
              </a:rPr>
              <a:t>ﻣﻨﺠـﺮ </a:t>
            </a:r>
            <a:r>
              <a:rPr lang="ar-SA" sz="3200" b="1" dirty="0">
                <a:cs typeface="B Nazanin" panose="00000400000000000000" pitchFamily="2" charset="-78"/>
              </a:rPr>
              <a:t>ﺑـﻪ ﺩﺍﻧـﺶﺁﻣـﻮﺧﺘﮕﻲ </a:t>
            </a:r>
            <a:r>
              <a:rPr lang="ar-SA" sz="3200" b="1" dirty="0" smtClean="0">
                <a:cs typeface="B Nazanin" panose="00000400000000000000" pitchFamily="2" charset="-78"/>
              </a:rPr>
              <a:t>ﻣـﻲﺷـﻮﺩ، ﺍﺯ </a:t>
            </a:r>
            <a:r>
              <a:rPr lang="ar-SA" sz="3200" b="1" dirty="0">
                <a:cs typeface="B Nazanin" panose="00000400000000000000" pitchFamily="2" charset="-78"/>
              </a:rPr>
              <a:t>ﺭﻋﺎﻳـﺖ ﻣﻘـﺮﺭﺍﺕ ﻣﺮﺑﻮﻁ ﺑﻪ ﺍﻳﻦ ﻣﺎﺩﻩ ﻣﻌﺎﻑ ﺍﺳﺖ. </a:t>
            </a:r>
            <a:endParaRPr lang="en-US" sz="3200" b="1" dirty="0">
              <a:cs typeface="B Nazanin" panose="00000400000000000000" pitchFamily="2" charset="-78"/>
            </a:endParaRPr>
          </a:p>
          <a:p>
            <a:pPr marL="0" indent="0" algn="just" rtl="1">
              <a:buNone/>
            </a:pPr>
            <a:r>
              <a:rPr lang="ar-SA" sz="3200" b="1" dirty="0">
                <a:solidFill>
                  <a:srgbClr val="FF0000"/>
                </a:solidFill>
                <a:cs typeface="B Nazanin" panose="00000400000000000000" pitchFamily="2" charset="-78"/>
              </a:rPr>
              <a:t>ﺷﻴﻮﻩ ﻧﺎﻣﻪ ﺍﺟﺮﺍﻳﻲ: ﻭﺍﺣﺪ ﺁﻣﻮﺯﺷﻲ ﻣﻠﺰﻡ ﺑﻪ ﺍﺭﺍﺋﻪ ﺗﻤﺎﻡ ﻭﺍﺣﺪﻫﺎﻱ ﺩﺭﺳﻲ </a:t>
            </a:r>
            <a:r>
              <a:rPr lang="ar-SA" sz="3200" b="1" dirty="0" smtClean="0">
                <a:solidFill>
                  <a:srgbClr val="FF0000"/>
                </a:solidFill>
                <a:cs typeface="B Nazanin" panose="00000400000000000000" pitchFamily="2" charset="-78"/>
              </a:rPr>
              <a:t>ﺩﺭ</a:t>
            </a:r>
            <a:r>
              <a:rPr lang="en-US" sz="3200" b="1" dirty="0" smtClean="0">
                <a:solidFill>
                  <a:srgbClr val="FF0000"/>
                </a:solidFill>
                <a:cs typeface="B Nazanin" panose="00000400000000000000" pitchFamily="2" charset="-78"/>
              </a:rPr>
              <a:t> ۳ </a:t>
            </a:r>
            <a:r>
              <a:rPr lang="ar-SA" sz="3200" b="1" dirty="0">
                <a:solidFill>
                  <a:srgbClr val="FF0000"/>
                </a:solidFill>
                <a:cs typeface="B Nazanin" panose="00000400000000000000" pitchFamily="2" charset="-78"/>
              </a:rPr>
              <a:t>ﻧﻴﻤﺴﺎﻝ ﺍﺑﺘﺪﺍﻳﻲ ﺍﺳﺖ. </a:t>
            </a:r>
            <a:endParaRPr lang="en-US" sz="3200" b="1" dirty="0">
              <a:solidFill>
                <a:srgbClr val="FF0000"/>
              </a:solidFill>
              <a:cs typeface="B Nazanin" panose="00000400000000000000" pitchFamily="2" charset="-78"/>
            </a:endParaRPr>
          </a:p>
          <a:p>
            <a:pPr algn="just"/>
            <a:endParaRPr lang="en-US" sz="3200" b="1" dirty="0">
              <a:cs typeface="B Nazanin" panose="00000400000000000000" pitchFamily="2" charset="-78"/>
            </a:endParaRPr>
          </a:p>
        </p:txBody>
      </p:sp>
    </p:spTree>
    <p:extLst>
      <p:ext uri="{BB962C8B-B14F-4D97-AF65-F5344CB8AC3E}">
        <p14:creationId xmlns:p14="http://schemas.microsoft.com/office/powerpoint/2010/main" val="1107523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AA58B1-48DA-465F-A6E4-59091B33C7CD}"/>
              </a:ext>
            </a:extLst>
          </p:cNvPr>
          <p:cNvSpPr>
            <a:spLocks noGrp="1"/>
          </p:cNvSpPr>
          <p:nvPr>
            <p:ph idx="1"/>
          </p:nvPr>
        </p:nvSpPr>
        <p:spPr>
          <a:xfrm>
            <a:off x="609598" y="548680"/>
            <a:ext cx="8354889" cy="5904656"/>
          </a:xfrm>
        </p:spPr>
        <p:txBody>
          <a:bodyPr>
            <a:noAutofit/>
          </a:bodyPr>
          <a:lstStyle/>
          <a:p>
            <a:pPr marL="0" indent="0" algn="just" rtl="1">
              <a:buNone/>
            </a:pPr>
            <a:r>
              <a:rPr lang="ar-SA" sz="2800" b="1" dirty="0">
                <a:solidFill>
                  <a:srgbClr val="FF0000"/>
                </a:solidFill>
                <a:cs typeface="B Nazanin" panose="00000400000000000000" pitchFamily="2" charset="-78"/>
              </a:rPr>
              <a:t>ﻣﺎﺩﻩ </a:t>
            </a:r>
            <a:r>
              <a:rPr lang="en-US" sz="2800" b="1" dirty="0">
                <a:solidFill>
                  <a:srgbClr val="FF0000"/>
                </a:solidFill>
                <a:cs typeface="B Nazanin" panose="00000400000000000000" pitchFamily="2" charset="-78"/>
              </a:rPr>
              <a:t>۶ </a:t>
            </a:r>
            <a:r>
              <a:rPr lang="fa-IR" sz="2800" b="1" dirty="0">
                <a:solidFill>
                  <a:srgbClr val="FF0000"/>
                </a:solidFill>
                <a:cs typeface="B Nazanin" panose="00000400000000000000" pitchFamily="2" charset="-78"/>
              </a:rPr>
              <a:t>: حذف </a:t>
            </a:r>
            <a:r>
              <a:rPr lang="fa-IR" sz="2800" b="1" dirty="0" smtClean="0">
                <a:solidFill>
                  <a:srgbClr val="FF0000"/>
                </a:solidFill>
                <a:cs typeface="B Nazanin" panose="00000400000000000000" pitchFamily="2" charset="-78"/>
              </a:rPr>
              <a:t>درس</a:t>
            </a:r>
          </a:p>
          <a:p>
            <a:pPr marL="0" indent="0" algn="just" rtl="1">
              <a:buNone/>
            </a:pPr>
            <a:r>
              <a:rPr lang="ar-SA" sz="2800" b="1" dirty="0" smtClean="0">
                <a:solidFill>
                  <a:srgbClr val="FF0000"/>
                </a:solidFill>
                <a:cs typeface="B Nazanin" panose="00000400000000000000" pitchFamily="2" charset="-78"/>
              </a:rPr>
              <a:t>ﺩﺭ </a:t>
            </a:r>
            <a:r>
              <a:rPr lang="ar-SA" sz="2800" b="1" dirty="0">
                <a:solidFill>
                  <a:srgbClr val="FF0000"/>
                </a:solidFill>
                <a:cs typeface="B Nazanin" panose="00000400000000000000" pitchFamily="2" charset="-78"/>
              </a:rPr>
              <a:t>ﺻﻮﺭﺕ ﺑـﻪ ﺩﺳـﺖ ﻧﻴـﺎﻭﺭﺩﻥ ﻧﻤـﺮﻩ </a:t>
            </a:r>
            <a:r>
              <a:rPr lang="fa-IR" sz="2800" b="1" dirty="0">
                <a:solidFill>
                  <a:srgbClr val="FF0000"/>
                </a:solidFill>
                <a:cs typeface="B Nazanin" panose="00000400000000000000" pitchFamily="2" charset="-78"/>
              </a:rPr>
              <a:t>قبولی </a:t>
            </a:r>
            <a:r>
              <a:rPr lang="ar-SA" sz="2800" b="1" dirty="0">
                <a:solidFill>
                  <a:srgbClr val="FF0000"/>
                </a:solidFill>
                <a:cs typeface="B Nazanin" panose="00000400000000000000" pitchFamily="2" charset="-78"/>
              </a:rPr>
              <a:t>ﺩﺭ ﺧـﺎﺭﺝ ﺍﺯ ﺳـﻨﻮﺍﺕ ﻣﺠـﺎﺯ ﺗﺤﺼـﻴﻠﻲ </a:t>
            </a:r>
            <a:r>
              <a:rPr lang="ar-SA" sz="2800" b="1" dirty="0">
                <a:cs typeface="B Nazanin" panose="00000400000000000000" pitchFamily="2" charset="-78"/>
              </a:rPr>
              <a:t>ﺩﺭ ﻫـﺮ ﺩﺭﺱ ﻳـﺎ ﺣـﺬﻑ ﻏﻴـﺮ ﻣﻮﺟـﻪ ﺩﺭﺱ ﺑــﻪ ﺗﺸــﺨﻴﺺ ﺩﺍﻧﺸــﮕﺎﻩ، ﭘﺮﺩﺍﺧــﺖ ﻫﺰﻳﻨــﻪ ﺑــﺮﺍﻱ ﺩﺍﻧﺸــﺠﻮﻱ ﻣﺸــﻤﻮﻝ ﺁﻣــﻮﺯﺵ ﺭﺍﻳﮕـﺎﻥ ﺟﻬــﺖ ﺍﻧﺘﺨــﺎﺏ ﻣﺠــﺪﺩ ﻫﻤﺎﻥ ﺩﺭﺱ ﻳﺎ ﺩﺭﺱ ﺟﺎﻳﮕﺰﻳﻦ ﺁﻥ، ﺗﻮﺳﻂ ﻫﻴﺌﺖ ﺍﻣﻨﺎﻱ ﺩﺍﻧﺸﮕﺎﻩ ﺗﺼﻤﻴﻢﮔﻴﺮﻱ ﻣﻲﺷﻮﺩ. </a:t>
            </a:r>
            <a:endParaRPr lang="fa-IR" sz="2800" b="1" dirty="0" smtClean="0">
              <a:cs typeface="B Nazanin" panose="00000400000000000000" pitchFamily="2" charset="-78"/>
            </a:endParaRPr>
          </a:p>
          <a:p>
            <a:pPr marL="0" indent="0" algn="just" rtl="1">
              <a:buNone/>
            </a:pPr>
            <a:r>
              <a:rPr lang="fa-IR" sz="2800" b="1" dirty="0" smtClean="0">
                <a:solidFill>
                  <a:srgbClr val="FF0000"/>
                </a:solidFill>
                <a:cs typeface="B Nazanin" panose="00000400000000000000" pitchFamily="2" charset="-78"/>
              </a:rPr>
              <a:t>دستورالعمل اجرایی:</a:t>
            </a:r>
            <a:r>
              <a:rPr lang="ar-SA" sz="2800" b="1" dirty="0">
                <a:solidFill>
                  <a:srgbClr val="FF0000"/>
                </a:solidFill>
                <a:cs typeface="B Nazanin" panose="00000400000000000000" pitchFamily="2" charset="-78"/>
              </a:rPr>
              <a:t>ﺩﺭ ﺻﻮﺭﺕ ﺑـﻪ ﺩﺳـﺖ ﻧﻴـﺎﻭﺭﺩﻥ ﻧﻤـﺮﻩ </a:t>
            </a:r>
            <a:r>
              <a:rPr lang="fa-IR" sz="2800" b="1" dirty="0">
                <a:solidFill>
                  <a:srgbClr val="FF0000"/>
                </a:solidFill>
                <a:cs typeface="B Nazanin" panose="00000400000000000000" pitchFamily="2" charset="-78"/>
              </a:rPr>
              <a:t>قبولی </a:t>
            </a:r>
            <a:r>
              <a:rPr lang="ar-SA" sz="2800" b="1" dirty="0">
                <a:solidFill>
                  <a:srgbClr val="FF0000"/>
                </a:solidFill>
                <a:cs typeface="B Nazanin" panose="00000400000000000000" pitchFamily="2" charset="-78"/>
              </a:rPr>
              <a:t>ﺩﺭ ﺧـﺎﺭﺝ ﺍﺯ ﺳـﻨﻮﺍﺕ ﻣﺠـﺎﺯ ﺗﺤﺼـﻴﻠﻲ ﺩﺭ ﻫـﺮ ﺩﺭﺱ ﻳـﺎ </a:t>
            </a:r>
            <a:r>
              <a:rPr lang="fa-IR" sz="2800" b="1" dirty="0" smtClean="0">
                <a:solidFill>
                  <a:srgbClr val="FF0000"/>
                </a:solidFill>
                <a:cs typeface="B Nazanin" panose="00000400000000000000" pitchFamily="2" charset="-78"/>
              </a:rPr>
              <a:t>غیبت غیرموجه درس به تشخیص</a:t>
            </a:r>
            <a:r>
              <a:rPr lang="ar-SA" sz="2800" b="1" dirty="0" smtClean="0">
                <a:solidFill>
                  <a:srgbClr val="FF0000"/>
                </a:solidFill>
                <a:cs typeface="B Nazanin" panose="00000400000000000000" pitchFamily="2" charset="-78"/>
              </a:rPr>
              <a:t> </a:t>
            </a:r>
            <a:r>
              <a:rPr lang="ar-SA" sz="2800" b="1" dirty="0">
                <a:solidFill>
                  <a:srgbClr val="FF0000"/>
                </a:solidFill>
                <a:cs typeface="B Nazanin" panose="00000400000000000000" pitchFamily="2" charset="-78"/>
              </a:rPr>
              <a:t>ﺩﺍﻧﺸــﮕﺎﻩ</a:t>
            </a:r>
            <a:r>
              <a:rPr lang="ar-SA" sz="2800" b="1" dirty="0">
                <a:cs typeface="B Nazanin" panose="00000400000000000000" pitchFamily="2" charset="-78"/>
              </a:rPr>
              <a:t>، ﭘﺮﺩﺍﺧــﺖ ﻫﺰﻳﻨــﻪ ﺑــﺮﺍﻱ ﺩﺍﻧﺸــﺠﻮﻱ ﻣﺸــﻤﻮﻝ ﺁﻣــﻮﺯﺵ ﺭﺍﻳﮕـﺎﻥ ﺟﻬــﺖ ﺍﻧﺘﺨــﺎﺏ ﻣﺠــﺪﺩ ﻫﻤﺎﻥ ﺩﺭﺱ ﻳﺎ ﺩﺭﺱ ﺟﺎﻳﮕﺰﻳﻦ ﺁﻥ، ﺗﻮﺳﻂ ﻫﻴﺌﺖ ﺍﻣﻨﺎﻱ ﺩﺍﻧﺸﮕﺎﻩ ﺗﺼﻤﻴﻢﮔﻴﺮﻱ ﻣﻲﺷﻮﺩ. </a:t>
            </a:r>
            <a:endParaRPr lang="fa-IR" sz="2800" b="1" dirty="0">
              <a:cs typeface="B Nazanin" panose="00000400000000000000" pitchFamily="2" charset="-78"/>
            </a:endParaRPr>
          </a:p>
          <a:p>
            <a:pPr marL="0" indent="0" algn="just" rtl="1">
              <a:buNone/>
            </a:pPr>
            <a:endParaRPr lang="en-US" sz="2800" b="1" dirty="0">
              <a:cs typeface="B Nazanin" panose="00000400000000000000" pitchFamily="2" charset="-78"/>
            </a:endParaRPr>
          </a:p>
        </p:txBody>
      </p:sp>
    </p:spTree>
    <p:extLst>
      <p:ext uri="{BB962C8B-B14F-4D97-AF65-F5344CB8AC3E}">
        <p14:creationId xmlns:p14="http://schemas.microsoft.com/office/powerpoint/2010/main" val="2582556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1C73E8-52EC-4B85-A2FE-A7E4EF256994}"/>
              </a:ext>
            </a:extLst>
          </p:cNvPr>
          <p:cNvSpPr>
            <a:spLocks noGrp="1"/>
          </p:cNvSpPr>
          <p:nvPr>
            <p:ph idx="1"/>
          </p:nvPr>
        </p:nvSpPr>
        <p:spPr>
          <a:xfrm>
            <a:off x="611560" y="620688"/>
            <a:ext cx="8064896" cy="5832648"/>
          </a:xfrm>
        </p:spPr>
        <p:txBody>
          <a:bodyPr>
            <a:noAutofit/>
          </a:bodyPr>
          <a:lstStyle/>
          <a:p>
            <a:pPr marL="0" indent="0" algn="just" rtl="1">
              <a:buNone/>
            </a:pPr>
            <a:r>
              <a:rPr lang="fa-IR" sz="2400" b="1" dirty="0" smtClean="0">
                <a:solidFill>
                  <a:srgbClr val="FF0000"/>
                </a:solidFill>
                <a:cs typeface="B Nazanin" panose="00000400000000000000" pitchFamily="2" charset="-78"/>
              </a:rPr>
              <a:t> </a:t>
            </a:r>
            <a:r>
              <a:rPr lang="ar-SA" sz="2400" b="1" dirty="0">
                <a:solidFill>
                  <a:srgbClr val="FF0000"/>
                </a:solidFill>
                <a:cs typeface="B Nazanin" panose="00000400000000000000" pitchFamily="2" charset="-78"/>
              </a:rPr>
              <a:t>ﻣﺎﺩﻩ </a:t>
            </a:r>
            <a:r>
              <a:rPr lang="en-US" sz="2400" b="1" dirty="0">
                <a:solidFill>
                  <a:srgbClr val="FF0000"/>
                </a:solidFill>
                <a:cs typeface="B Nazanin" panose="00000400000000000000" pitchFamily="2" charset="-78"/>
              </a:rPr>
              <a:t>۷ </a:t>
            </a:r>
            <a:r>
              <a:rPr lang="fa-IR" sz="2400" b="1" dirty="0">
                <a:solidFill>
                  <a:srgbClr val="FF0000"/>
                </a:solidFill>
                <a:cs typeface="B Nazanin" panose="00000400000000000000" pitchFamily="2" charset="-78"/>
              </a:rPr>
              <a:t> : غیبت ممکن در درس </a:t>
            </a:r>
            <a:endParaRPr lang="fa-IR" sz="2400" b="1" dirty="0" smtClean="0">
              <a:solidFill>
                <a:srgbClr val="FF0000"/>
              </a:solidFill>
              <a:cs typeface="B Nazanin" panose="00000400000000000000" pitchFamily="2" charset="-78"/>
            </a:endParaRPr>
          </a:p>
          <a:p>
            <a:pPr marL="0" indent="0" algn="just" rtl="1">
              <a:buNone/>
            </a:pPr>
            <a:endParaRPr lang="fa-IR" sz="2400" b="1" dirty="0" smtClean="0">
              <a:solidFill>
                <a:srgbClr val="FF0000"/>
              </a:solidFill>
              <a:cs typeface="B Nazanin" panose="00000400000000000000" pitchFamily="2" charset="-78"/>
            </a:endParaRPr>
          </a:p>
          <a:p>
            <a:pPr marL="0" indent="0" algn="just" rtl="1">
              <a:buNone/>
            </a:pPr>
            <a:r>
              <a:rPr lang="ar-SA" sz="2400" b="1" dirty="0" smtClean="0">
                <a:cs typeface="B Nazanin" panose="00000400000000000000" pitchFamily="2" charset="-78"/>
              </a:rPr>
              <a:t>ﺷﺮﻛﺖ </a:t>
            </a:r>
            <a:r>
              <a:rPr lang="ar-SA" sz="2400" b="1" dirty="0">
                <a:cs typeface="B Nazanin" panose="00000400000000000000" pitchFamily="2" charset="-78"/>
              </a:rPr>
              <a:t>ﺩﺍﻧﺸﺠﻮ ﺩﺭ ﺗﻤﺎﻡ ﺟﻠﺴﺎﺕ ﻛﻼﺱ ﺩﺭﺱ ﺍﻟﺰﺍﻣﻲ ﺍﺳﺖ. </a:t>
            </a:r>
            <a:endParaRPr lang="fa-IR" sz="2400" b="1" dirty="0" smtClean="0">
              <a:cs typeface="B Nazanin" panose="00000400000000000000" pitchFamily="2" charset="-78"/>
            </a:endParaRPr>
          </a:p>
          <a:p>
            <a:pPr marL="0" indent="0" algn="just" rtl="1">
              <a:buNone/>
            </a:pPr>
            <a:r>
              <a:rPr lang="ar-SA" sz="2400" b="1" dirty="0" smtClean="0">
                <a:solidFill>
                  <a:srgbClr val="FF0000"/>
                </a:solidFill>
                <a:cs typeface="B Nazanin" panose="00000400000000000000" pitchFamily="2" charset="-78"/>
              </a:rPr>
              <a:t>ﺗﺒﺼﺮﻩ </a:t>
            </a:r>
            <a:r>
              <a:rPr lang="en-US" sz="2400" b="1" dirty="0" smtClean="0">
                <a:solidFill>
                  <a:srgbClr val="FF0000"/>
                </a:solidFill>
                <a:cs typeface="B Nazanin" panose="00000400000000000000" pitchFamily="2" charset="-78"/>
              </a:rPr>
              <a:t>۱</a:t>
            </a:r>
            <a:r>
              <a:rPr lang="fa-IR" sz="2400" b="1" dirty="0" smtClean="0">
                <a:cs typeface="B Nazanin" panose="00000400000000000000" pitchFamily="2" charset="-78"/>
              </a:rPr>
              <a:t>: </a:t>
            </a:r>
            <a:r>
              <a:rPr lang="ar-SA" sz="2400" b="1" dirty="0" smtClean="0">
                <a:cs typeface="B Nazanin" panose="00000400000000000000" pitchFamily="2" charset="-78"/>
              </a:rPr>
              <a:t>ﺍﮔﺮ </a:t>
            </a:r>
            <a:r>
              <a:rPr lang="ar-SA" sz="2400" b="1" dirty="0">
                <a:cs typeface="B Nazanin" panose="00000400000000000000" pitchFamily="2" charset="-78"/>
              </a:rPr>
              <a:t>ﺩﺍﻧﺸﺠﻮ ﺩﺭ ﺩﺭﺳﻲ ﺑﻴﺶ ﺍﺯ </a:t>
            </a:r>
            <a:r>
              <a:rPr lang="fa-IR" sz="2400" b="1" dirty="0" smtClean="0">
                <a:cs typeface="B Nazanin" panose="00000400000000000000" pitchFamily="2" charset="-78"/>
              </a:rPr>
              <a:t>3/16 </a:t>
            </a:r>
            <a:r>
              <a:rPr lang="ar-SA" sz="2400" b="1" dirty="0" smtClean="0">
                <a:cs typeface="B Nazanin" panose="00000400000000000000" pitchFamily="2" charset="-78"/>
              </a:rPr>
              <a:t>ﺟﻠﺴﺎﺕ </a:t>
            </a:r>
            <a:r>
              <a:rPr lang="ar-SA" sz="2400" b="1" dirty="0">
                <a:cs typeface="B Nazanin" panose="00000400000000000000" pitchFamily="2" charset="-78"/>
              </a:rPr>
              <a:t>ﻛﻼﺱ ﻭ ﻳﺎ ﺩﺭ ﺟﻠﺴﻪ ﺍﻣﺘﺤﺎﻥ ﭘﺎﻳﺎﻥ ﻧﻴﻤﺴـﺎﻝ ﻫﻤـﺎﻥ ﺩﺭﺱ، ﻏﻴﺒـﺖ ﻛﻨﺪ، ﻧﻤﺮﻩ ﺁﻥ ﺩﺭﺱ ﺻﻔﺮ ﺛﺒﺖ ﻣﻲﺷﻮﺩ. ﺩﺭ ﺻﻮﺭﺗﻲ ﻛﻪ ﺑـﻪ ﺗﺸـﺨﻴﺺ ﺷـﻮﺭﺍﻱ ﺁﻣﻮﺯﺷـﻲ ﺩﺍﻧﺸـﮕﺎﻩ، ﻏﻴﺒـﺖ ﺩﺍﻧﺸـﺠﻮ ﻣﻮﺟـﻪ ﺗﺸﺨﻴﺺ ﺩﺍﺩﻩ ﺷﻮﺩ، ﺁﻥ ﺩﺭﺱِ ﺻﻔﺮ ﻭ ﻧﻤﺮﻩ ﺁﻥ ﺍﺯ ﻣﺠﻤﻮﻉ ﺩﺭﺱﻫﺎﻱ ﺁﻥ ﻧﻴﻤﺴﺎﻝ ﺣﺬﻑ ﻣﻲﺷﻮﺩ. </a:t>
            </a:r>
            <a:endParaRPr lang="fa-IR" sz="2400" b="1" dirty="0" smtClean="0">
              <a:cs typeface="B Nazanin" panose="00000400000000000000" pitchFamily="2" charset="-78"/>
            </a:endParaRPr>
          </a:p>
          <a:p>
            <a:pPr marL="0" indent="0" algn="just" rtl="1">
              <a:buNone/>
            </a:pPr>
            <a:r>
              <a:rPr lang="ar-SA" sz="2400" b="1" dirty="0">
                <a:solidFill>
                  <a:srgbClr val="FF0000"/>
                </a:solidFill>
                <a:cs typeface="B Nazanin" panose="00000400000000000000" pitchFamily="2" charset="-78"/>
              </a:rPr>
              <a:t>ﺗﺒﺼﺮ</a:t>
            </a:r>
            <a:r>
              <a:rPr lang="fa-IR" sz="2400" b="1" dirty="0">
                <a:solidFill>
                  <a:srgbClr val="FF0000"/>
                </a:solidFill>
                <a:cs typeface="B Nazanin" panose="00000400000000000000" pitchFamily="2" charset="-78"/>
              </a:rPr>
              <a:t>ه 2: </a:t>
            </a:r>
            <a:r>
              <a:rPr lang="en-US" sz="2400" b="1" dirty="0">
                <a:cs typeface="B Nazanin" panose="00000400000000000000" pitchFamily="2" charset="-78"/>
              </a:rPr>
              <a:t> </a:t>
            </a:r>
            <a:r>
              <a:rPr lang="ar-SA" sz="2400" b="1" dirty="0">
                <a:cs typeface="B Nazanin" panose="00000400000000000000" pitchFamily="2" charset="-78"/>
              </a:rPr>
              <a:t>ﻧﻈﺎﺭﺕ ﺑﺮ ﺭﻋﺎﻳﺖ ﻧﻈﻢ ﻭ ﺍﻧﻀﺒﺎﻁ ﺁﻣﻮﺯﺷﻲ ﻭ ﻣﻘﺮﺭﺍﺕ ﺩﺍﻧﺸﮕﺎﻩ ﺗﻮﺳﻂ ﺩﺍﻧﺸﺠﻮ ﺩﺭ ﻛﻼﺱ ﺩﺭﺱ ﺑـﺮ ﻋﻬـﺪﻩ ﻣـﺪﺭﺱ ﺩﺭﺱ ﻣﻲﺑﺎﺷﺪ.</a:t>
            </a:r>
            <a:endParaRPr lang="fa-IR" sz="2400" b="1" dirty="0">
              <a:cs typeface="B Nazanin" panose="00000400000000000000" pitchFamily="2" charset="-78"/>
            </a:endParaRPr>
          </a:p>
          <a:p>
            <a:pPr marL="0" indent="0" algn="just" rtl="1">
              <a:buNone/>
            </a:pPr>
            <a:r>
              <a:rPr lang="ar-SA" sz="2400" b="1" dirty="0">
                <a:cs typeface="B Nazanin" panose="00000400000000000000" pitchFamily="2" charset="-78"/>
              </a:rPr>
              <a:t> ﻣﺪﺭﺱ ﺩﺭﺱ ﻣﻮﻇﻒ ﺑﻪ ﺛﺒﺖ ﺣﻀﻮﺭ ﻭ ﻏﻴﺎﺏ ﺩﺍﻧﺸﺠﻮﻳﺎﻥ ﺩﺭ ﻫﺮ ﺟﻠﺴﻪ ﻭﮔﺰﺍﺭﺵ ﺁﻥ ﻣﻄﺎﺑﻖ ﺿﻮﺍﺑﻂ ﺩﺍﻧﺸـﮕﺎﻩ ﺍﺳﺖ </a:t>
            </a:r>
            <a:r>
              <a:rPr lang="ar-SA" sz="2400" b="1" dirty="0">
                <a:solidFill>
                  <a:srgbClr val="FF0000"/>
                </a:solidFill>
                <a:cs typeface="B Nazanin" panose="00000400000000000000" pitchFamily="2" charset="-78"/>
              </a:rPr>
              <a:t>ﻭ ﺩﺍﻧﺸﮕﺎﻩ ﻣﻮﻇﻒ ﺍﺳﺖ ﻧﺴﺒﺖ ﺑﻪ ﺛﺒﺖ ﺍﻟﻜﺘﺮﻭﻧﻴﻜﻲ ﺁﻣﺎﺭ ﺑﺮﮔﺰﺍﺭﻱ ﻛﻼﺱﻫﺎ ﻭ ﺣﻀﻮﺭ ﻭ ﻏﻴﺎﺏ ﺩﺍﻧﺸﺠﻮﻳﺎﻥ ﺍﻗﺪﺍﻡ ﻧﻤﺎﻳﺪ. </a:t>
            </a:r>
            <a:endParaRPr lang="en-US" sz="2400" b="1" dirty="0">
              <a:solidFill>
                <a:srgbClr val="FF0000"/>
              </a:solidFill>
              <a:cs typeface="B Nazanin" panose="00000400000000000000" pitchFamily="2" charset="-78"/>
            </a:endParaRPr>
          </a:p>
          <a:p>
            <a:pPr marL="0" indent="0" algn="just" rtl="1">
              <a:buNone/>
            </a:pPr>
            <a:endParaRPr lang="en-US" sz="2400" b="1" dirty="0">
              <a:cs typeface="B Nazanin" panose="00000400000000000000" pitchFamily="2" charset="-78"/>
            </a:endParaRPr>
          </a:p>
          <a:p>
            <a:endParaRPr lang="en-US" sz="2400" b="1" dirty="0">
              <a:cs typeface="B Nazanin" panose="00000400000000000000" pitchFamily="2" charset="-78"/>
            </a:endParaRPr>
          </a:p>
        </p:txBody>
      </p:sp>
    </p:spTree>
    <p:extLst>
      <p:ext uri="{BB962C8B-B14F-4D97-AF65-F5344CB8AC3E}">
        <p14:creationId xmlns:p14="http://schemas.microsoft.com/office/powerpoint/2010/main" val="4131126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100628"/>
            <a:ext cx="7520940" cy="3768532"/>
          </a:xfrm>
        </p:spPr>
        <p:txBody>
          <a:bodyPr>
            <a:noAutofit/>
          </a:bodyPr>
          <a:lstStyle/>
          <a:p>
            <a:pPr marL="0" indent="0" algn="just" rtl="1">
              <a:buNone/>
            </a:pPr>
            <a:r>
              <a:rPr lang="fa-IR" sz="3200" b="1" dirty="0">
                <a:solidFill>
                  <a:srgbClr val="FF0000"/>
                </a:solidFill>
                <a:cs typeface="B Nazanin" panose="00000400000000000000" pitchFamily="2" charset="-78"/>
              </a:rPr>
              <a:t>ماده</a:t>
            </a:r>
            <a:r>
              <a:rPr lang="fa-IR" sz="3200" b="1" dirty="0">
                <a:cs typeface="B Nazanin" panose="00000400000000000000" pitchFamily="2" charset="-78"/>
              </a:rPr>
              <a:t> </a:t>
            </a:r>
            <a:r>
              <a:rPr lang="fa-IR" sz="3200" b="1" dirty="0">
                <a:solidFill>
                  <a:srgbClr val="FF0000"/>
                </a:solidFill>
                <a:cs typeface="B Nazanin" panose="00000400000000000000" pitchFamily="2" charset="-78"/>
              </a:rPr>
              <a:t>8: </a:t>
            </a:r>
            <a:r>
              <a:rPr lang="fa-IR" sz="3200" b="1" dirty="0" smtClean="0">
                <a:solidFill>
                  <a:srgbClr val="FF0000"/>
                </a:solidFill>
                <a:cs typeface="B Nazanin" panose="00000400000000000000" pitchFamily="2" charset="-78"/>
              </a:rPr>
              <a:t>ارزشیابی دروس</a:t>
            </a:r>
            <a:endParaRPr lang="fa-IR" sz="3200" b="1" dirty="0">
              <a:solidFill>
                <a:srgbClr val="FF0000"/>
              </a:solidFill>
              <a:cs typeface="B Nazanin" panose="00000400000000000000" pitchFamily="2" charset="-78"/>
            </a:endParaRPr>
          </a:p>
          <a:p>
            <a:pPr marL="0" indent="0" algn="just" rtl="1">
              <a:buNone/>
            </a:pPr>
            <a:r>
              <a:rPr lang="fa-IR" sz="3200" b="1" dirty="0">
                <a:cs typeface="B Nazanin" panose="00000400000000000000" pitchFamily="2" charset="-78"/>
              </a:rPr>
              <a:t> برگزاری آزمون کتبی برای درس های نظری الزامی است. </a:t>
            </a:r>
            <a:endParaRPr lang="fa-IR" sz="3200" b="1" dirty="0" smtClean="0">
              <a:cs typeface="B Nazanin" panose="00000400000000000000" pitchFamily="2" charset="-78"/>
            </a:endParaRPr>
          </a:p>
          <a:p>
            <a:pPr marL="0" indent="0" algn="just" rtl="1">
              <a:buNone/>
            </a:pPr>
            <a:r>
              <a:rPr lang="fa-IR" sz="3200" b="1" dirty="0" smtClean="0">
                <a:solidFill>
                  <a:srgbClr val="FF0000"/>
                </a:solidFill>
                <a:cs typeface="B Nazanin" panose="00000400000000000000" pitchFamily="2" charset="-78"/>
              </a:rPr>
              <a:t>شیوه </a:t>
            </a:r>
            <a:r>
              <a:rPr lang="fa-IR" sz="3200" b="1" dirty="0">
                <a:solidFill>
                  <a:srgbClr val="FF0000"/>
                </a:solidFill>
                <a:cs typeface="B Nazanin" panose="00000400000000000000" pitchFamily="2" charset="-78"/>
              </a:rPr>
              <a:t>نامه اجرایی:</a:t>
            </a:r>
          </a:p>
          <a:p>
            <a:pPr marL="0" indent="0" algn="just" rtl="1">
              <a:buNone/>
            </a:pPr>
            <a:r>
              <a:rPr lang="fa-IR" sz="3200" b="1" dirty="0">
                <a:cs typeface="B Nazanin" panose="00000400000000000000" pitchFamily="2" charset="-78"/>
              </a:rPr>
              <a:t>برگزاری آزمون کتبی پایان نیمسال برای درس های نظری و تدوین مستندات ارزشیابی آزمون برای درس های عملی الزامی است.</a:t>
            </a:r>
            <a:endParaRPr lang="en-US" sz="3200" b="1" dirty="0">
              <a:cs typeface="B Nazanin" panose="00000400000000000000" pitchFamily="2" charset="-78"/>
            </a:endParaRPr>
          </a:p>
        </p:txBody>
      </p:sp>
    </p:spTree>
    <p:extLst>
      <p:ext uri="{BB962C8B-B14F-4D97-AF65-F5344CB8AC3E}">
        <p14:creationId xmlns:p14="http://schemas.microsoft.com/office/powerpoint/2010/main" val="3573692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281F7D-BFB6-42CC-966B-0BC3FD2B55B7}"/>
              </a:ext>
            </a:extLst>
          </p:cNvPr>
          <p:cNvSpPr>
            <a:spLocks noGrp="1"/>
          </p:cNvSpPr>
          <p:nvPr>
            <p:ph idx="1"/>
          </p:nvPr>
        </p:nvSpPr>
        <p:spPr>
          <a:xfrm>
            <a:off x="611560" y="476672"/>
            <a:ext cx="8424936" cy="6192688"/>
          </a:xfrm>
        </p:spPr>
        <p:txBody>
          <a:bodyPr>
            <a:noAutofit/>
          </a:bodyPr>
          <a:lstStyle/>
          <a:p>
            <a:pPr marL="0" indent="0" algn="just" rtl="1">
              <a:buNone/>
            </a:pPr>
            <a:r>
              <a:rPr lang="fa-IR" sz="2800" b="1" dirty="0" smtClean="0">
                <a:solidFill>
                  <a:srgbClr val="FF0000"/>
                </a:solidFill>
                <a:cs typeface="B Nazanin" panose="00000400000000000000" pitchFamily="2" charset="-78"/>
              </a:rPr>
              <a:t>ماده 8:</a:t>
            </a:r>
            <a:endParaRPr lang="fa-IR" sz="2800" b="1" dirty="0">
              <a:solidFill>
                <a:srgbClr val="FF0000"/>
              </a:solidFill>
              <a:cs typeface="B Nazanin" panose="00000400000000000000" pitchFamily="2" charset="-78"/>
            </a:endParaRPr>
          </a:p>
          <a:p>
            <a:pPr marL="0" indent="0" algn="just" rtl="1">
              <a:buNone/>
            </a:pPr>
            <a:r>
              <a:rPr lang="ar-SA" sz="2800" b="1" dirty="0" smtClean="0">
                <a:solidFill>
                  <a:srgbClr val="FF0000"/>
                </a:solidFill>
                <a:cs typeface="B Nazanin" panose="00000400000000000000" pitchFamily="2" charset="-78"/>
              </a:rPr>
              <a:t>ﺗﺒﺼـﺮﻩ</a:t>
            </a:r>
            <a:r>
              <a:rPr lang="fa-IR" sz="2800" b="1" dirty="0" smtClean="0">
                <a:solidFill>
                  <a:srgbClr val="FF0000"/>
                </a:solidFill>
                <a:cs typeface="B Nazanin" panose="00000400000000000000" pitchFamily="2" charset="-78"/>
              </a:rPr>
              <a:t>2: </a:t>
            </a:r>
            <a:r>
              <a:rPr lang="ar-SA" sz="2800" b="1" dirty="0" smtClean="0">
                <a:solidFill>
                  <a:srgbClr val="FF0000"/>
                </a:solidFill>
                <a:cs typeface="B Nazanin" panose="00000400000000000000" pitchFamily="2" charset="-78"/>
              </a:rPr>
              <a:t>ﻣـﺪﺭﺱ </a:t>
            </a:r>
            <a:r>
              <a:rPr lang="ar-SA" sz="2800" b="1" dirty="0">
                <a:solidFill>
                  <a:srgbClr val="FF0000"/>
                </a:solidFill>
                <a:cs typeface="B Nazanin" panose="00000400000000000000" pitchFamily="2" charset="-78"/>
              </a:rPr>
              <a:t>ﺩﺭﺱ ﻣﻮﻇـﻒ ﺍﺳـﺖ ﺩﺭ ﭼـﺎﺭﭼﻮﺏ ﺿـﻮﺍﺑﻂ ﺩﺍﻧﺸـﮕﺎﻩ، ﻇـﺮﻑ ﻣـﺪﺕ ﺣـﺪﺍﻛﺜﺮ </a:t>
            </a:r>
            <a:r>
              <a:rPr lang="fa-IR" sz="2800" b="1" dirty="0" smtClean="0">
                <a:solidFill>
                  <a:srgbClr val="FF0000"/>
                </a:solidFill>
                <a:cs typeface="B Nazanin" panose="00000400000000000000" pitchFamily="2" charset="-78"/>
              </a:rPr>
              <a:t>20 </a:t>
            </a:r>
            <a:r>
              <a:rPr lang="ar-SA" sz="2800" b="1" dirty="0" smtClean="0">
                <a:solidFill>
                  <a:srgbClr val="FF0000"/>
                </a:solidFill>
                <a:cs typeface="B Nazanin" panose="00000400000000000000" pitchFamily="2" charset="-78"/>
              </a:rPr>
              <a:t>ﺭﻭﺯ </a:t>
            </a:r>
            <a:r>
              <a:rPr lang="ar-SA" sz="2800" b="1" dirty="0">
                <a:solidFill>
                  <a:srgbClr val="FF0000"/>
                </a:solidFill>
                <a:cs typeface="B Nazanin" panose="00000400000000000000" pitchFamily="2" charset="-78"/>
              </a:rPr>
              <a:t>ﭘـﺲ ﺍﺯ ﺍﻋـﻼﻡ ﮔــﺰﺍﺭﺵ ﻧﻬــﺎﻳﻲ ﺍﻣﺘﺤــﺎﻥ ﺩﺭ ﺩﻭﺭﻩ ﻛﺎﺭﺷﻨﺎﺳــﻲﺍﺭﺷــﺪ ﺟﻬــﺖ ﺭﺳــﻴﺪﮔﻲ ﺑــﻪ ﺍﻋﺘﺮﺍﺿــﺎﺕ ﻣﻜﺘــﻮﺏ ﺩﺍﻧﺸــﺠﻮﻳﺎﻥ ﻭ ﺭﻓــﻊ ﺍﺷـﺘﺒﺎﻫﺎﺕ ﺍﺣﺘﻤـﺎﻟﻲ، ﺍﻗـﺪﺍﻡ ﺑـﻪ ﺑـﺎﺯﺑﻴﻨﻲ ﺍﻭﺭﺍﻕ ﺍﻣﺘﺤـﺎﻧﻲ ﺩﺭﺱ ﻧﻤﺎﻳـﺪ ﻭ ﻧﺘﻴﺠـﻪ ﺁﻥ ﺭﺍ ﺑـﻪ ﺩﺍﻧﺸـﺠﻮ ﻭ ﺩﺍﻧﺸـﮕﺎﻩ ﺍﻋـﻼﻡ ﻭ </a:t>
            </a:r>
            <a:r>
              <a:rPr lang="fa-IR" sz="2800" b="1" dirty="0">
                <a:solidFill>
                  <a:srgbClr val="FF0000"/>
                </a:solidFill>
                <a:cs typeface="B Nazanin" panose="00000400000000000000" pitchFamily="2" charset="-78"/>
              </a:rPr>
              <a:t>ثبت نماید.</a:t>
            </a:r>
            <a:r>
              <a:rPr lang="ar-SA" sz="2800" b="1" dirty="0">
                <a:solidFill>
                  <a:srgbClr val="FF0000"/>
                </a:solidFill>
                <a:cs typeface="B Nazanin" panose="00000400000000000000" pitchFamily="2" charset="-78"/>
              </a:rPr>
              <a:t> </a:t>
            </a:r>
            <a:endParaRPr lang="fa-IR" sz="2800" b="1" dirty="0">
              <a:solidFill>
                <a:srgbClr val="FF0000"/>
              </a:solidFill>
              <a:cs typeface="B Nazanin" panose="00000400000000000000" pitchFamily="2" charset="-78"/>
            </a:endParaRPr>
          </a:p>
          <a:p>
            <a:pPr marL="0" indent="0" algn="just" rtl="1">
              <a:buNone/>
            </a:pPr>
            <a:r>
              <a:rPr lang="ar-SA" sz="2800" b="1" dirty="0" smtClean="0">
                <a:solidFill>
                  <a:srgbClr val="FF0000"/>
                </a:solidFill>
                <a:cs typeface="B Nazanin" panose="00000400000000000000" pitchFamily="2" charset="-78"/>
              </a:rPr>
              <a:t>ﺗﺒﺼﺮﻩ</a:t>
            </a:r>
            <a:r>
              <a:rPr lang="fa-IR" sz="2800" b="1" dirty="0" smtClean="0">
                <a:solidFill>
                  <a:srgbClr val="FF0000"/>
                </a:solidFill>
                <a:cs typeface="B Nazanin" panose="00000400000000000000" pitchFamily="2" charset="-78"/>
              </a:rPr>
              <a:t>4: </a:t>
            </a:r>
            <a:r>
              <a:rPr lang="ar-SA" sz="2800" b="1" dirty="0" smtClean="0">
                <a:solidFill>
                  <a:srgbClr val="FF0000"/>
                </a:solidFill>
                <a:cs typeface="B Nazanin" panose="00000400000000000000" pitchFamily="2" charset="-78"/>
              </a:rPr>
              <a:t>ﻧﻤﺮ </a:t>
            </a:r>
            <a:r>
              <a:rPr lang="ar-SA" sz="2800" b="1" dirty="0">
                <a:solidFill>
                  <a:srgbClr val="FF0000"/>
                </a:solidFill>
                <a:cs typeface="B Nazanin" panose="00000400000000000000" pitchFamily="2" charset="-78"/>
              </a:rPr>
              <a:t>ﻩ ﻫﺮ ﻳﻚ ﺍﺯ ﺩﺭﻭﺱ ﭘﺲ ﺍﺯ ﺍﻧﻘﻀـﺎﻱ ﻣـﺪﺕ ﻣـﺬﻛﻮﺭ ﻭ ﺍﻋـﻼﻡ ﺑـﻪ ﺁﻣـﻮﺯﺵ ﻛـﻞ ﻏﻴـﺮ ﻗﺎﺑـﻞ ﺗﻐﻴﻴـﺮ ﻣـﻲﺑﺎﺷـﺪ</a:t>
            </a:r>
            <a:r>
              <a:rPr lang="fa-IR" sz="2800" b="1" dirty="0">
                <a:solidFill>
                  <a:srgbClr val="FF0000"/>
                </a:solidFill>
                <a:cs typeface="B Nazanin" panose="00000400000000000000" pitchFamily="2" charset="-78"/>
              </a:rPr>
              <a:t>.</a:t>
            </a:r>
            <a:r>
              <a:rPr lang="ar-SA" sz="2800" b="1" dirty="0">
                <a:solidFill>
                  <a:srgbClr val="FF0000"/>
                </a:solidFill>
                <a:cs typeface="B Nazanin" panose="00000400000000000000" pitchFamily="2" charset="-78"/>
              </a:rPr>
              <a:t> ﺩﺭ ﺻﻮﺭﺕ ﺩﺭﺧﻮﺍﺳﺖ ﻣﺪﺭﺱ ﺟﻬـﺖ ﺗﻐﻴﻴـﺮ ﻧﻤـﺮﻩ ﺛﺒـﺖ ﺷـﺪﻩ، ﺩﺍﻧﺸـﮕﺎﻩ ﻣﻄـﺎﺑﻖ ﺿـﻮﺍﺑﻂ ﻣﺼـﻮﺏ ﺧـﻮﺩ ﺑـﺎ </a:t>
            </a:r>
            <a:r>
              <a:rPr lang="fa-IR" sz="2800" b="1" dirty="0">
                <a:solidFill>
                  <a:srgbClr val="FF0000"/>
                </a:solidFill>
                <a:cs typeface="B Nazanin" panose="00000400000000000000" pitchFamily="2" charset="-78"/>
              </a:rPr>
              <a:t>دریافت فرم</a:t>
            </a:r>
            <a:r>
              <a:rPr lang="ar-SA" sz="2800" b="1" dirty="0">
                <a:solidFill>
                  <a:srgbClr val="FF0000"/>
                </a:solidFill>
                <a:cs typeface="B Nazanin" panose="00000400000000000000" pitchFamily="2" charset="-78"/>
              </a:rPr>
              <a:t>ﺍﺻﻼﺡ ﻧﻤﺮﻩ ﻭ ﺩﻻﻳﻞ ﺍﺷﺘﺒﺎﻩ ﺻﻮﺭﺕ ﭘﺬﻳﺮﻓﺘﻪ ﺩﺭ ﺛﺒﺖ ﻧﻤﺮﻩ ﺗﻮﺳﻂ ﻣﺪﺭﺱ، ﻣﺠﺎﺯ ﺑﻪ ﺍﺻﻼﺡ ﻧﻤﺮﻩ ﻣﻲﺑﺎﺷﺪ. </a:t>
            </a:r>
            <a:endParaRPr lang="fa-IR" sz="2800" b="1" dirty="0">
              <a:solidFill>
                <a:srgbClr val="FF0000"/>
              </a:solidFill>
              <a:cs typeface="B Nazanin" panose="00000400000000000000" pitchFamily="2" charset="-78"/>
            </a:endParaRPr>
          </a:p>
          <a:p>
            <a:pPr marL="0" indent="0" algn="just" rtl="1">
              <a:buNone/>
            </a:pPr>
            <a:r>
              <a:rPr lang="en-US" sz="2800" b="1" dirty="0">
                <a:cs typeface="B Nazanin" panose="00000400000000000000" pitchFamily="2" charset="-78"/>
              </a:rPr>
              <a:t/>
            </a:r>
            <a:br>
              <a:rPr lang="en-US" sz="2800" b="1" dirty="0">
                <a:cs typeface="B Nazanin" panose="00000400000000000000" pitchFamily="2" charset="-78"/>
              </a:rPr>
            </a:br>
            <a:endParaRPr lang="en-US" sz="2800" b="1" dirty="0">
              <a:cs typeface="B Nazanin" panose="00000400000000000000" pitchFamily="2" charset="-78"/>
            </a:endParaRPr>
          </a:p>
        </p:txBody>
      </p:sp>
    </p:spTree>
    <p:extLst>
      <p:ext uri="{BB962C8B-B14F-4D97-AF65-F5344CB8AC3E}">
        <p14:creationId xmlns:p14="http://schemas.microsoft.com/office/powerpoint/2010/main" val="324616966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پرونده" ma:contentTypeID="0x0101009B08771F679F264496AFC8EA2C1F0AF7" ma:contentTypeVersion="1" ma:contentTypeDescription="یک سند جدید ایجاد کنید." ma:contentTypeScope="" ma:versionID="72bd374740716087dbb7bbe9fd2f76dd">
  <xsd:schema xmlns:xsd="http://www.w3.org/2001/XMLSchema" xmlns:xs="http://www.w3.org/2001/XMLSchema" xmlns:p="http://schemas.microsoft.com/office/2006/metadata/properties" xmlns:ns1="http://schemas.microsoft.com/sharepoint/v3" xmlns:ns2="d2289274-6128-4816-ae07-41a25b982335" targetNamespace="http://schemas.microsoft.com/office/2006/metadata/properties" ma:root="true" ma:fieldsID="743fb070bdc29b388662eb9608e4fcc7" ns1:_="" ns2:_="">
    <xsd:import namespace="http://schemas.microsoft.com/sharepoint/v3"/>
    <xsd:import namespace="d2289274-6128-4816-ae07-41a25b982335"/>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تاریخ شروع زمان بندی" ma:description="" ma:hidden="true" ma:internalName="PublishingStartDate">
      <xsd:simpleType>
        <xsd:restriction base="dms:Unknown"/>
      </xsd:simpleType>
    </xsd:element>
    <xsd:element name="PublishingExpirationDate" ma:index="9" nillable="true" ma:displayName="تاریخ اتمام زمان بندی"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2289274-6128-4816-ae07-41a25b982335" elementFormDefault="qualified">
    <xsd:import namespace="http://schemas.microsoft.com/office/2006/documentManagement/types"/>
    <xsd:import namespace="http://schemas.microsoft.com/office/infopath/2007/PartnerControls"/>
    <xsd:element name="_dlc_DocId" ma:index="10" nillable="true" ma:displayName="مقدار شناسه سند" ma:description="مقدار شناسه سند تعیین شده برای این آیتم." ma:internalName="_dlc_DocId" ma:readOnly="true">
      <xsd:simpleType>
        <xsd:restriction base="dms:Text"/>
      </xsd:simpleType>
    </xsd:element>
    <xsd:element name="_dlc_DocIdUrl" ma:index="11" nillable="true" ma:displayName="شناسه سند" ma:description="پیوند دائمی به این سند."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یات"/>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d2289274-6128-4816-ae07-41a25b982335">5VXMWDDNTVKU-229-1192</_dlc_DocId>
    <_dlc_DocIdUrl xmlns="d2289274-6128-4816-ae07-41a25b982335">
      <Url>https://www.sbu.ac.ir/Cols/FEP/_layouts/DocIdRedir.aspx?ID=5VXMWDDNTVKU-229-1192</Url>
      <Description>5VXMWDDNTVKU-229-1192</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490270-9D91-45AE-AEB8-B05F6F824B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2289274-6128-4816-ae07-41a25b9823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D97EAD-1B07-46D1-AEF3-2EE096A79166}">
  <ds:schemaRefs>
    <ds:schemaRef ds:uri="http://schemas.microsoft.com/office/infopath/2007/PartnerControls"/>
    <ds:schemaRef ds:uri="http://schemas.microsoft.com/sharepoint/v3"/>
    <ds:schemaRef ds:uri="http://schemas.microsoft.com/office/2006/documentManagement/types"/>
    <ds:schemaRef ds:uri="http://purl.org/dc/elements/1.1/"/>
    <ds:schemaRef ds:uri="d2289274-6128-4816-ae07-41a25b982335"/>
    <ds:schemaRef ds:uri="http://purl.org/dc/term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0A39499A-E572-457E-8F22-88D0759E6F9E}">
  <ds:schemaRefs>
    <ds:schemaRef ds:uri="http://schemas.microsoft.com/sharepoint/events"/>
  </ds:schemaRefs>
</ds:datastoreItem>
</file>

<file path=customXml/itemProps4.xml><?xml version="1.0" encoding="utf-8"?>
<ds:datastoreItem xmlns:ds="http://schemas.openxmlformats.org/officeDocument/2006/customXml" ds:itemID="{EBA0AFCA-9532-41E6-9F6A-C05C861ACF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1348</TotalTime>
  <Words>3567</Words>
  <Application>Microsoft Office PowerPoint</Application>
  <PresentationFormat>On-screen Show (4:3)</PresentationFormat>
  <Paragraphs>161</Paragraphs>
  <Slides>38</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38</vt:i4>
      </vt:variant>
    </vt:vector>
  </HeadingPairs>
  <TitlesOfParts>
    <vt:vector size="50" baseType="lpstr">
      <vt:lpstr>Tahoma</vt:lpstr>
      <vt:lpstr>Garamond</vt:lpstr>
      <vt:lpstr>B Nazanin</vt:lpstr>
      <vt:lpstr>B Zar</vt:lpstr>
      <vt:lpstr>Wingdings 3</vt:lpstr>
      <vt:lpstr>Arial</vt:lpstr>
      <vt:lpstr>Times New Roman</vt:lpstr>
      <vt:lpstr>Trebuchet MS</vt:lpstr>
      <vt:lpstr>Titr</vt:lpstr>
      <vt:lpstr>Calibri</vt:lpstr>
      <vt:lpstr>Facet</vt:lpstr>
      <vt:lpstr>Organic</vt:lpstr>
      <vt:lpstr>PowerPoint Presentation</vt:lpstr>
      <vt:lpstr> خلاصه آیین نامه آموزشی کارشناسی ارشد ورودی 1403-1402 و مابعد           </vt:lpstr>
      <vt:lpstr>مواد عمومی </vt:lpstr>
      <vt:lpstr>PowerPoint Presentation</vt:lpstr>
      <vt:lpstr>PowerPoint Presentation</vt:lpstr>
      <vt:lpstr>PowerPoint Presentation</vt:lpstr>
      <vt:lpstr>PowerPoint Presentation</vt:lpstr>
      <vt:lpstr>PowerPoint Presentation</vt:lpstr>
      <vt:lpstr>PowerPoint Presentation</vt:lpstr>
      <vt:lpstr>شیوه نامه اجرایی: </vt:lpstr>
      <vt:lpstr>PowerPoint Presentation</vt:lpstr>
      <vt:lpstr>PowerPoint Presentation</vt:lpstr>
      <vt:lpstr>PowerPoint Presentation</vt:lpstr>
      <vt:lpstr>PowerPoint Presentation</vt:lpstr>
      <vt:lpstr>PowerPoint Presentation</vt:lpstr>
      <vt:lpstr>PowerPoint Presentation</vt:lpstr>
      <vt:lpstr>مواد اختصاصی </vt:lpstr>
      <vt:lpstr>PowerPoint Presentation</vt:lpstr>
      <vt:lpstr>PowerPoint Presentation</vt:lpstr>
      <vt:lpstr>مرخصی تحصیلی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با آرزوی موفقیت و شادکامی   معاونت آموزشی و تحصیلات تکمیلی دانشکده نیمسال دوم سال تحصیلی 1403-1402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خلاصه آیین نامه کارشناسی ارشد ورودی 97</dc:title>
  <dc:creator>home</dc:creator>
  <cp:lastModifiedBy>lenovo</cp:lastModifiedBy>
  <cp:revision>299</cp:revision>
  <cp:lastPrinted>2018-10-27T05:51:20Z</cp:lastPrinted>
  <dcterms:created xsi:type="dcterms:W3CDTF">2018-10-24T07:57:01Z</dcterms:created>
  <dcterms:modified xsi:type="dcterms:W3CDTF">2024-05-06T07:28:34Z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0x0101009B08771F679F264496AFC8EA2C1F0AF7</vt:lpwstr>
  </property>
  <property fmtid="{D5CDD505-2E9C-101B-9397-08002B2CF9AE}" pid="3" name="_dlc_DocIdItemGuid">
    <vt:lpwstr>0e5ef4d5-220a-45cb-bf8e-5ec4fca18389</vt:lpwstr>
  </property>
</Properties>
</file>