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83" r:id="rId4"/>
    <p:sldId id="284" r:id="rId5"/>
    <p:sldId id="285" r:id="rId6"/>
    <p:sldId id="262" r:id="rId7"/>
    <p:sldId id="263" r:id="rId8"/>
    <p:sldId id="264" r:id="rId9"/>
    <p:sldId id="265" r:id="rId10"/>
    <p:sldId id="257" r:id="rId11"/>
    <p:sldId id="258" r:id="rId12"/>
    <p:sldId id="259" r:id="rId13"/>
    <p:sldId id="260" r:id="rId14"/>
    <p:sldId id="261" r:id="rId15"/>
    <p:sldId id="267" r:id="rId16"/>
    <p:sldId id="268" r:id="rId17"/>
    <p:sldId id="269" r:id="rId18"/>
    <p:sldId id="270" r:id="rId19"/>
    <p:sldId id="271" r:id="rId20"/>
    <p:sldId id="272" r:id="rId21"/>
    <p:sldId id="273" r:id="rId22"/>
    <p:sldId id="274" r:id="rId23"/>
    <p:sldId id="275" r:id="rId24"/>
    <p:sldId id="276" r:id="rId25"/>
    <p:sldId id="279" r:id="rId26"/>
    <p:sldId id="280" r:id="rId27"/>
    <p:sldId id="277" r:id="rId28"/>
    <p:sldId id="282" r:id="rId29"/>
    <p:sldId id="281"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A0EDB3-18AD-464C-A8AF-905D8DDBCF51}"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83F816-A0BB-4072-9BD3-BF2DA89DBE77}"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990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0EDB3-18AD-464C-A8AF-905D8DDBCF51}"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83F816-A0BB-4072-9BD3-BF2DA89DBE77}" type="slidenum">
              <a:rPr lang="en-US" smtClean="0"/>
              <a:t>‹#›</a:t>
            </a:fld>
            <a:endParaRPr lang="en-US"/>
          </a:p>
        </p:txBody>
      </p:sp>
    </p:spTree>
    <p:extLst>
      <p:ext uri="{BB962C8B-B14F-4D97-AF65-F5344CB8AC3E}">
        <p14:creationId xmlns:p14="http://schemas.microsoft.com/office/powerpoint/2010/main" val="3864306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0EDB3-18AD-464C-A8AF-905D8DDBCF51}"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83F816-A0BB-4072-9BD3-BF2DA89DBE77}" type="slidenum">
              <a:rPr lang="en-US" smtClean="0"/>
              <a:t>‹#›</a:t>
            </a:fld>
            <a:endParaRPr lang="en-US"/>
          </a:p>
        </p:txBody>
      </p:sp>
    </p:spTree>
    <p:extLst>
      <p:ext uri="{BB962C8B-B14F-4D97-AF65-F5344CB8AC3E}">
        <p14:creationId xmlns:p14="http://schemas.microsoft.com/office/powerpoint/2010/main" val="3654516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0EDB3-18AD-464C-A8AF-905D8DDBCF51}"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83F816-A0BB-4072-9BD3-BF2DA89DBE77}" type="slidenum">
              <a:rPr lang="en-US" smtClean="0"/>
              <a:t>‹#›</a:t>
            </a:fld>
            <a:endParaRPr lang="en-US"/>
          </a:p>
        </p:txBody>
      </p:sp>
    </p:spTree>
    <p:extLst>
      <p:ext uri="{BB962C8B-B14F-4D97-AF65-F5344CB8AC3E}">
        <p14:creationId xmlns:p14="http://schemas.microsoft.com/office/powerpoint/2010/main" val="4164395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A0EDB3-18AD-464C-A8AF-905D8DDBCF51}"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83F816-A0BB-4072-9BD3-BF2DA89DBE77}"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524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A0EDB3-18AD-464C-A8AF-905D8DDBCF51}"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83F816-A0BB-4072-9BD3-BF2DA89DBE77}" type="slidenum">
              <a:rPr lang="en-US" smtClean="0"/>
              <a:t>‹#›</a:t>
            </a:fld>
            <a:endParaRPr lang="en-US"/>
          </a:p>
        </p:txBody>
      </p:sp>
    </p:spTree>
    <p:extLst>
      <p:ext uri="{BB962C8B-B14F-4D97-AF65-F5344CB8AC3E}">
        <p14:creationId xmlns:p14="http://schemas.microsoft.com/office/powerpoint/2010/main" val="2257328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A0EDB3-18AD-464C-A8AF-905D8DDBCF51}" type="datetimeFigureOut">
              <a:rPr lang="en-US" smtClean="0"/>
              <a:t>4/23/2025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83F816-A0BB-4072-9BD3-BF2DA89DBE77}" type="slidenum">
              <a:rPr lang="en-US" smtClean="0"/>
              <a:t>‹#›</a:t>
            </a:fld>
            <a:endParaRPr lang="en-US"/>
          </a:p>
        </p:txBody>
      </p:sp>
    </p:spTree>
    <p:extLst>
      <p:ext uri="{BB962C8B-B14F-4D97-AF65-F5344CB8AC3E}">
        <p14:creationId xmlns:p14="http://schemas.microsoft.com/office/powerpoint/2010/main" val="3010321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A0EDB3-18AD-464C-A8AF-905D8DDBCF51}" type="datetimeFigureOut">
              <a:rPr lang="en-US" smtClean="0"/>
              <a:t>4/23/2025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83F816-A0BB-4072-9BD3-BF2DA89DBE77}" type="slidenum">
              <a:rPr lang="en-US" smtClean="0"/>
              <a:t>‹#›</a:t>
            </a:fld>
            <a:endParaRPr lang="en-US"/>
          </a:p>
        </p:txBody>
      </p:sp>
    </p:spTree>
    <p:extLst>
      <p:ext uri="{BB962C8B-B14F-4D97-AF65-F5344CB8AC3E}">
        <p14:creationId xmlns:p14="http://schemas.microsoft.com/office/powerpoint/2010/main" val="2250513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1A0EDB3-18AD-464C-A8AF-905D8DDBCF51}" type="datetimeFigureOut">
              <a:rPr lang="en-US" smtClean="0"/>
              <a:t>4/23/2025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C83F816-A0BB-4072-9BD3-BF2DA89DBE77}" type="slidenum">
              <a:rPr lang="en-US" smtClean="0"/>
              <a:t>‹#›</a:t>
            </a:fld>
            <a:endParaRPr lang="en-US"/>
          </a:p>
        </p:txBody>
      </p:sp>
    </p:spTree>
    <p:extLst>
      <p:ext uri="{BB962C8B-B14F-4D97-AF65-F5344CB8AC3E}">
        <p14:creationId xmlns:p14="http://schemas.microsoft.com/office/powerpoint/2010/main" val="3732775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1A0EDB3-18AD-464C-A8AF-905D8DDBCF51}" type="datetimeFigureOut">
              <a:rPr lang="en-US" smtClean="0"/>
              <a:t>4/23/2025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C83F816-A0BB-4072-9BD3-BF2DA89DBE77}" type="slidenum">
              <a:rPr lang="en-US" smtClean="0"/>
              <a:t>‹#›</a:t>
            </a:fld>
            <a:endParaRPr lang="en-US"/>
          </a:p>
        </p:txBody>
      </p:sp>
    </p:spTree>
    <p:extLst>
      <p:ext uri="{BB962C8B-B14F-4D97-AF65-F5344CB8AC3E}">
        <p14:creationId xmlns:p14="http://schemas.microsoft.com/office/powerpoint/2010/main" val="491073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A0EDB3-18AD-464C-A8AF-905D8DDBCF51}"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83F816-A0BB-4072-9BD3-BF2DA89DBE77}" type="slidenum">
              <a:rPr lang="en-US" smtClean="0"/>
              <a:t>‹#›</a:t>
            </a:fld>
            <a:endParaRPr lang="en-US"/>
          </a:p>
        </p:txBody>
      </p:sp>
    </p:spTree>
    <p:extLst>
      <p:ext uri="{BB962C8B-B14F-4D97-AF65-F5344CB8AC3E}">
        <p14:creationId xmlns:p14="http://schemas.microsoft.com/office/powerpoint/2010/main" val="4078910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1A0EDB3-18AD-464C-A8AF-905D8DDBCF51}" type="datetimeFigureOut">
              <a:rPr lang="en-US" smtClean="0"/>
              <a:t>4/23/2025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C83F816-A0BB-4072-9BD3-BF2DA89DBE7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3479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CFC6B-E5E6-078D-AAE1-A94D7623E161}"/>
              </a:ext>
            </a:extLst>
          </p:cNvPr>
          <p:cNvSpPr>
            <a:spLocks noGrp="1"/>
          </p:cNvSpPr>
          <p:nvPr>
            <p:ph type="ctrTitle"/>
          </p:nvPr>
        </p:nvSpPr>
        <p:spPr/>
        <p:txBody>
          <a:bodyPr/>
          <a:lstStyle/>
          <a:p>
            <a:r>
              <a:rPr lang="fa-IR" dirty="0">
                <a:cs typeface="B Mitra" panose="00000400000000000000" pitchFamily="2" charset="-78"/>
              </a:rPr>
              <a:t>کدگذاری در آرشیو</a:t>
            </a:r>
            <a:endParaRPr lang="en-US" dirty="0">
              <a:cs typeface="B Mitra" panose="00000400000000000000" pitchFamily="2" charset="-78"/>
            </a:endParaRPr>
          </a:p>
        </p:txBody>
      </p:sp>
      <p:sp>
        <p:nvSpPr>
          <p:cNvPr id="3" name="Subtitle 2">
            <a:extLst>
              <a:ext uri="{FF2B5EF4-FFF2-40B4-BE49-F238E27FC236}">
                <a16:creationId xmlns:a16="http://schemas.microsoft.com/office/drawing/2014/main" id="{8408661A-2DFD-C653-0A2C-B156B876E45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81080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D858D-7E94-08FB-2EDB-B811832E36F3}"/>
              </a:ext>
            </a:extLst>
          </p:cNvPr>
          <p:cNvSpPr>
            <a:spLocks noGrp="1"/>
          </p:cNvSpPr>
          <p:nvPr>
            <p:ph type="title"/>
          </p:nvPr>
        </p:nvSpPr>
        <p:spPr/>
        <p:txBody>
          <a:bodyPr/>
          <a:lstStyle/>
          <a:p>
            <a:pPr algn="r" rtl="1"/>
            <a:r>
              <a:rPr lang="fa-IR" sz="4800" b="1" dirty="0">
                <a:effectLst/>
                <a:latin typeface="Calibri" panose="020F0502020204030204" pitchFamily="34" charset="0"/>
                <a:ea typeface="Calibri" panose="020F0502020204030204" pitchFamily="34" charset="0"/>
                <a:cs typeface="B Mitra" panose="00000400000000000000" pitchFamily="2" charset="-78"/>
              </a:rPr>
              <a:t>کدگذاری در آرشیو ملی ایران</a:t>
            </a:r>
            <a:endParaRPr lang="en-US" b="1" dirty="0"/>
          </a:p>
        </p:txBody>
      </p:sp>
      <p:sp>
        <p:nvSpPr>
          <p:cNvPr id="3" name="Content Placeholder 2">
            <a:extLst>
              <a:ext uri="{FF2B5EF4-FFF2-40B4-BE49-F238E27FC236}">
                <a16:creationId xmlns:a16="http://schemas.microsoft.com/office/drawing/2014/main" id="{9A0043D6-BE1D-502F-12FB-BE3E1AB04551}"/>
              </a:ext>
            </a:extLst>
          </p:cNvPr>
          <p:cNvSpPr>
            <a:spLocks noGrp="1"/>
          </p:cNvSpPr>
          <p:nvPr>
            <p:ph idx="1"/>
          </p:nvPr>
        </p:nvSpPr>
        <p:spPr/>
        <p:txBody>
          <a:bodyPr>
            <a:normAutofit/>
          </a:bodyPr>
          <a:lstStyle/>
          <a:p>
            <a:pPr algn="r" rtl="1"/>
            <a:r>
              <a:rPr lang="fa-IR" sz="3200" dirty="0">
                <a:effectLst/>
                <a:latin typeface="Calibri" panose="020F0502020204030204" pitchFamily="34" charset="0"/>
                <a:ea typeface="Calibri" panose="020F0502020204030204" pitchFamily="34" charset="0"/>
                <a:cs typeface="B Mitra" panose="00000400000000000000" pitchFamily="2" charset="-78"/>
              </a:rPr>
              <a:t>انواع شماره‌هاي مورد استفاده در سامانه بازيابي اسناد در آرشیو ملی ایران</a:t>
            </a:r>
          </a:p>
          <a:p>
            <a:pPr algn="r" rtl="1"/>
            <a:r>
              <a:rPr lang="fa-IR" sz="3200" dirty="0">
                <a:effectLst/>
                <a:latin typeface="Calibri" panose="020F0502020204030204" pitchFamily="34" charset="0"/>
                <a:ea typeface="Calibri" panose="020F0502020204030204" pitchFamily="34" charset="0"/>
                <a:cs typeface="B Mitra" panose="00000400000000000000" pitchFamily="2" charset="-78"/>
              </a:rPr>
              <a:t>شماره بازيابي اسناد دستي </a:t>
            </a:r>
          </a:p>
          <a:p>
            <a:pPr algn="r" rtl="1"/>
            <a:r>
              <a:rPr lang="fa-IR" sz="3200" dirty="0">
                <a:effectLst/>
                <a:latin typeface="Calibri" panose="020F0502020204030204" pitchFamily="34" charset="0"/>
                <a:ea typeface="Calibri" panose="020F0502020204030204" pitchFamily="34" charset="0"/>
                <a:cs typeface="B Mitra" panose="00000400000000000000" pitchFamily="2" charset="-78"/>
              </a:rPr>
              <a:t>شماره بازيابي رايانه‌اي </a:t>
            </a: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4159165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1ADCC-1157-EEA2-590B-8890468C96FD}"/>
              </a:ext>
            </a:extLst>
          </p:cNvPr>
          <p:cNvSpPr>
            <a:spLocks noGrp="1"/>
          </p:cNvSpPr>
          <p:nvPr>
            <p:ph type="title"/>
          </p:nvPr>
        </p:nvSpPr>
        <p:spPr/>
        <p:txBody>
          <a:bodyPr/>
          <a:lstStyle/>
          <a:p>
            <a:pPr algn="r" rtl="1"/>
            <a:r>
              <a:rPr lang="fa-IR" sz="4800" dirty="0">
                <a:effectLst/>
                <a:latin typeface="Calibri" panose="020F0502020204030204" pitchFamily="34" charset="0"/>
                <a:ea typeface="Calibri" panose="020F0502020204030204" pitchFamily="34" charset="0"/>
                <a:cs typeface="B Nazanin" panose="00000400000000000000" pitchFamily="2" charset="-78"/>
              </a:rPr>
              <a:t>شماره بازيابي اسناد دستي </a:t>
            </a:r>
            <a:endParaRPr lang="en-US" dirty="0"/>
          </a:p>
        </p:txBody>
      </p:sp>
      <p:sp>
        <p:nvSpPr>
          <p:cNvPr id="3" name="Content Placeholder 2">
            <a:extLst>
              <a:ext uri="{FF2B5EF4-FFF2-40B4-BE49-F238E27FC236}">
                <a16:creationId xmlns:a16="http://schemas.microsoft.com/office/drawing/2014/main" id="{8D8D56AD-ABC2-38D5-584B-7B2EC1D1D811}"/>
              </a:ext>
            </a:extLst>
          </p:cNvPr>
          <p:cNvSpPr>
            <a:spLocks noGrp="1"/>
          </p:cNvSpPr>
          <p:nvPr>
            <p:ph idx="1"/>
          </p:nvPr>
        </p:nvSpPr>
        <p:spPr/>
        <p:txBody>
          <a:bodyPr>
            <a:normAutofit/>
          </a:bodyPr>
          <a:lstStyle/>
          <a:p>
            <a:pPr algn="r" rtl="1"/>
            <a:r>
              <a:rPr lang="fa-IR" sz="3200" dirty="0">
                <a:solidFill>
                  <a:srgbClr val="000000"/>
                </a:solidFill>
                <a:effectLst/>
                <a:highlight>
                  <a:srgbClr val="FFFFFF"/>
                </a:highlight>
                <a:latin typeface="Calibri" panose="020F0502020204030204" pitchFamily="34" charset="0"/>
                <a:ea typeface="Calibri" panose="020F0502020204030204" pitchFamily="34" charset="0"/>
                <a:cs typeface="B Mitra" panose="00000400000000000000" pitchFamily="2" charset="-78"/>
              </a:rPr>
              <a:t>اصطلاح اسناد/ فهرست/سيستم دستي به آن دسته از اسنادي اشاره دارد كه اطلاعات آنها قبل از مكانيزه شدن اطلاعات در مديريت خدمات آرشيوي (سابق) تهيه شده است. </a:t>
            </a:r>
          </a:p>
          <a:p>
            <a:pPr algn="justLow" rtl="1"/>
            <a:r>
              <a:rPr lang="fa-IR" sz="3200" dirty="0">
                <a:solidFill>
                  <a:srgbClr val="000000"/>
                </a:solidFill>
                <a:effectLst/>
                <a:highlight>
                  <a:srgbClr val="FFFFFF"/>
                </a:highlight>
                <a:latin typeface="Tahoma" panose="020B0604030504040204" pitchFamily="34" charset="0"/>
                <a:ea typeface="Calibri" panose="020F0502020204030204" pitchFamily="34" charset="0"/>
                <a:cs typeface="B Mitra" panose="00000400000000000000" pitchFamily="2" charset="-78"/>
              </a:rPr>
              <a:t>تا قبل از سال 1370 تمام اسناد دولتی زیر عنوان اسناد نخست‌وزیری تنظیم </a:t>
            </a:r>
            <a:r>
              <a:rPr lang="fa-IR" sz="3200" dirty="0">
                <a:solidFill>
                  <a:srgbClr val="000000"/>
                </a:solidFill>
                <a:effectLst/>
                <a:highlight>
                  <a:srgbClr val="FFFFFF"/>
                </a:highlight>
                <a:latin typeface="Calibri" panose="020F0502020204030204" pitchFamily="34" charset="0"/>
                <a:ea typeface="Calibri" panose="020F0502020204030204" pitchFamily="34" charset="0"/>
                <a:cs typeface="B Mitra" panose="00000400000000000000" pitchFamily="2" charset="-78"/>
              </a:rPr>
              <a:t>و شماره‌های منشأ و تنظیم سند به ترتیب دستگاه‌هایی که اسناد خود را به سازمان اسناد ملی ایران منتقل کرده‌اند، ثبت می‌شدند.</a:t>
            </a:r>
            <a:endParaRPr lang="en-US" sz="3200"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86245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CCDCAB18-D0D2-27C4-00D3-421C53159A6A}"/>
              </a:ext>
            </a:extLst>
          </p:cNvPr>
          <p:cNvGraphicFramePr>
            <a:graphicFrameLocks noGrp="1"/>
          </p:cNvGraphicFramePr>
          <p:nvPr>
            <p:ph idx="1"/>
            <p:extLst>
              <p:ext uri="{D42A27DB-BD31-4B8C-83A1-F6EECF244321}">
                <p14:modId xmlns:p14="http://schemas.microsoft.com/office/powerpoint/2010/main" val="3363763029"/>
              </p:ext>
            </p:extLst>
          </p:nvPr>
        </p:nvGraphicFramePr>
        <p:xfrm>
          <a:off x="1705970" y="641445"/>
          <a:ext cx="8434316" cy="5517737"/>
        </p:xfrm>
        <a:graphic>
          <a:graphicData uri="http://schemas.openxmlformats.org/drawingml/2006/table">
            <a:tbl>
              <a:tblPr firstRow="1" bandRow="1">
                <a:tableStyleId>{5C22544A-7EE6-4342-B048-85BDC9FD1C3A}</a:tableStyleId>
              </a:tblPr>
              <a:tblGrid>
                <a:gridCol w="1241946">
                  <a:extLst>
                    <a:ext uri="{9D8B030D-6E8A-4147-A177-3AD203B41FA5}">
                      <a16:colId xmlns:a16="http://schemas.microsoft.com/office/drawing/2014/main" val="3265284380"/>
                    </a:ext>
                  </a:extLst>
                </a:gridCol>
                <a:gridCol w="3016748">
                  <a:extLst>
                    <a:ext uri="{9D8B030D-6E8A-4147-A177-3AD203B41FA5}">
                      <a16:colId xmlns:a16="http://schemas.microsoft.com/office/drawing/2014/main" val="2744690554"/>
                    </a:ext>
                  </a:extLst>
                </a:gridCol>
                <a:gridCol w="1676400">
                  <a:extLst>
                    <a:ext uri="{9D8B030D-6E8A-4147-A177-3AD203B41FA5}">
                      <a16:colId xmlns:a16="http://schemas.microsoft.com/office/drawing/2014/main" val="832714243"/>
                    </a:ext>
                  </a:extLst>
                </a:gridCol>
                <a:gridCol w="2499222">
                  <a:extLst>
                    <a:ext uri="{9D8B030D-6E8A-4147-A177-3AD203B41FA5}">
                      <a16:colId xmlns:a16="http://schemas.microsoft.com/office/drawing/2014/main" val="315672381"/>
                    </a:ext>
                  </a:extLst>
                </a:gridCol>
              </a:tblGrid>
              <a:tr h="538126">
                <a:tc>
                  <a:txBody>
                    <a:bodyPr/>
                    <a:lstStyle/>
                    <a:p>
                      <a:pPr marL="228600" marR="0" lvl="0" indent="-228600" algn="ctr" defTabSz="914400" rtl="1" eaLnBrk="1" fontAlgn="auto" latinLnBrk="0" hangingPunct="1">
                        <a:lnSpc>
                          <a:spcPct val="115000"/>
                        </a:lnSpc>
                        <a:spcBef>
                          <a:spcPts val="0"/>
                        </a:spcBef>
                        <a:spcAft>
                          <a:spcPts val="1000"/>
                        </a:spcAft>
                        <a:buClrTx/>
                        <a:buSzTx/>
                        <a:buFontTx/>
                        <a:buNone/>
                        <a:tabLst>
                          <a:tab pos="182880" algn="l"/>
                          <a:tab pos="457200" algn="l"/>
                        </a:tabLst>
                        <a:defRPr/>
                      </a:pPr>
                      <a:r>
                        <a:rPr lang="fa-IR"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B Mitra" panose="00000400000000000000" pitchFamily="2" charset="-78"/>
                        </a:rPr>
                        <a:t>کدفرعی</a:t>
                      </a:r>
                      <a:endParaRPr lang="en-US"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marL="228600" marR="0" lvl="0" indent="-228600" algn="ctr" defTabSz="914400" rtl="1" eaLnBrk="1" fontAlgn="auto" latinLnBrk="0" hangingPunct="1">
                        <a:lnSpc>
                          <a:spcPct val="115000"/>
                        </a:lnSpc>
                        <a:spcBef>
                          <a:spcPts val="0"/>
                        </a:spcBef>
                        <a:spcAft>
                          <a:spcPts val="1000"/>
                        </a:spcAft>
                        <a:buClrTx/>
                        <a:buSzTx/>
                        <a:buFontTx/>
                        <a:buNone/>
                        <a:tabLst>
                          <a:tab pos="182880" algn="l"/>
                          <a:tab pos="457200" algn="l"/>
                        </a:tabLst>
                        <a:defRPr/>
                      </a:pPr>
                      <a:r>
                        <a:rPr lang="fa-IR"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B Mitra" panose="00000400000000000000" pitchFamily="2" charset="-78"/>
                        </a:rPr>
                        <a:t>زیرمنشا </a:t>
                      </a:r>
                      <a:r>
                        <a:rPr lang="fa-IR"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B Mitra" panose="00000400000000000000" pitchFamily="2" charset="-78"/>
                        </a:rPr>
                        <a:t>(زیرسندگان)</a:t>
                      </a:r>
                      <a:endParaRPr lang="en-US"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marL="228600" marR="0" lvl="0" indent="-228600" algn="ctr" defTabSz="914400" rtl="1" eaLnBrk="1" fontAlgn="auto" latinLnBrk="0" hangingPunct="1">
                        <a:lnSpc>
                          <a:spcPct val="115000"/>
                        </a:lnSpc>
                        <a:spcBef>
                          <a:spcPts val="0"/>
                        </a:spcBef>
                        <a:spcAft>
                          <a:spcPts val="1000"/>
                        </a:spcAft>
                        <a:buClrTx/>
                        <a:buSzTx/>
                        <a:buFontTx/>
                        <a:buNone/>
                        <a:tabLst>
                          <a:tab pos="182880" algn="l"/>
                          <a:tab pos="457200" algn="l"/>
                        </a:tabLst>
                        <a:defRPr/>
                      </a:pPr>
                      <a:r>
                        <a:rPr lang="fa-IR" sz="28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B Mitra" panose="00000400000000000000" pitchFamily="2" charset="-78"/>
                        </a:rPr>
                        <a:t>کد</a:t>
                      </a:r>
                      <a:endParaRPr lang="en-US" sz="28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marL="228600" marR="0" lvl="0" indent="-228600" algn="ctr" defTabSz="914400" rtl="1" eaLnBrk="1" fontAlgn="auto" latinLnBrk="0" hangingPunct="1">
                        <a:lnSpc>
                          <a:spcPct val="115000"/>
                        </a:lnSpc>
                        <a:spcBef>
                          <a:spcPts val="0"/>
                        </a:spcBef>
                        <a:spcAft>
                          <a:spcPts val="1000"/>
                        </a:spcAft>
                        <a:buClrTx/>
                        <a:buSzTx/>
                        <a:buFontTx/>
                        <a:buNone/>
                        <a:tabLst/>
                        <a:defRPr/>
                      </a:pPr>
                      <a:r>
                        <a:rPr lang="fa-IR" sz="28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B Mitra" panose="00000400000000000000" pitchFamily="2" charset="-78"/>
                        </a:rPr>
                        <a:t>منشا </a:t>
                      </a:r>
                      <a:r>
                        <a:rPr lang="fa-IR"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B Mitra" panose="00000400000000000000" pitchFamily="2" charset="-78"/>
                        </a:rPr>
                        <a:t>(سندگان)</a:t>
                      </a:r>
                      <a:endParaRPr lang="en-US" sz="28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extLst>
                  <a:ext uri="{0D108BD9-81ED-4DB2-BD59-A6C34878D82A}">
                    <a16:rowId xmlns:a16="http://schemas.microsoft.com/office/drawing/2014/main" val="1606677491"/>
                  </a:ext>
                </a:extLst>
              </a:tr>
              <a:tr h="2639935">
                <a:tc>
                  <a:txBody>
                    <a:bodyPr/>
                    <a:lstStyle/>
                    <a:p>
                      <a:pPr algn="just" rtl="1">
                        <a:lnSpc>
                          <a:spcPct val="115000"/>
                        </a:lnSpc>
                        <a:spcAft>
                          <a:spcPts val="1000"/>
                        </a:spcAft>
                        <a:tabLst>
                          <a:tab pos="182880" algn="l"/>
                          <a:tab pos="457200" algn="l"/>
                        </a:tabLst>
                      </a:pPr>
                      <a:r>
                        <a:rPr lang="fa-IR" sz="2800" dirty="0">
                          <a:effectLst/>
                          <a:latin typeface="Tahoma" panose="020B0604030504040204" pitchFamily="34" charset="0"/>
                          <a:ea typeface="Calibri" panose="020F0502020204030204" pitchFamily="34" charset="0"/>
                          <a:cs typeface="B Mitra" panose="00000400000000000000" pitchFamily="2" charset="-78"/>
                        </a:rPr>
                        <a:t>101001</a:t>
                      </a:r>
                      <a:endParaRPr lang="en-US" sz="2800" dirty="0">
                        <a:effectLst/>
                        <a:latin typeface="Calibri" panose="020F0502020204030204" pitchFamily="34" charset="0"/>
                        <a:ea typeface="Calibri" panose="020F0502020204030204" pitchFamily="34" charset="0"/>
                        <a:cs typeface="B Mitra" panose="00000400000000000000" pitchFamily="2" charset="-78"/>
                      </a:endParaRPr>
                    </a:p>
                    <a:p>
                      <a:pPr algn="just" rtl="1">
                        <a:lnSpc>
                          <a:spcPct val="115000"/>
                        </a:lnSpc>
                        <a:spcAft>
                          <a:spcPts val="1000"/>
                        </a:spcAft>
                        <a:tabLst>
                          <a:tab pos="182880" algn="l"/>
                          <a:tab pos="457200" algn="l"/>
                        </a:tabLst>
                      </a:pPr>
                      <a:r>
                        <a:rPr lang="fa-IR" sz="2800" dirty="0">
                          <a:effectLst/>
                          <a:latin typeface="Tahoma" panose="020B0604030504040204" pitchFamily="34" charset="0"/>
                          <a:ea typeface="Calibri" panose="020F0502020204030204" pitchFamily="34" charset="0"/>
                          <a:cs typeface="B Mitra" panose="00000400000000000000" pitchFamily="2" charset="-78"/>
                        </a:rPr>
                        <a:t>101002</a:t>
                      </a:r>
                      <a:endParaRPr lang="en-US" sz="2800" dirty="0">
                        <a:effectLst/>
                        <a:latin typeface="Calibri" panose="020F0502020204030204" pitchFamily="34" charset="0"/>
                        <a:ea typeface="Calibri" panose="020F0502020204030204" pitchFamily="34" charset="0"/>
                        <a:cs typeface="B Mitra" panose="00000400000000000000" pitchFamily="2" charset="-78"/>
                      </a:endParaRPr>
                    </a:p>
                    <a:p>
                      <a:pPr algn="just" rtl="1">
                        <a:lnSpc>
                          <a:spcPct val="115000"/>
                        </a:lnSpc>
                        <a:spcAft>
                          <a:spcPts val="1000"/>
                        </a:spcAft>
                        <a:tabLst>
                          <a:tab pos="182880" algn="l"/>
                          <a:tab pos="457200" algn="l"/>
                        </a:tabLst>
                      </a:pPr>
                      <a:r>
                        <a:rPr lang="fa-IR" sz="2800" dirty="0">
                          <a:effectLst/>
                          <a:latin typeface="Tahoma" panose="020B0604030504040204" pitchFamily="34" charset="0"/>
                          <a:ea typeface="Calibri" panose="020F0502020204030204" pitchFamily="34" charset="0"/>
                          <a:cs typeface="B Mitra" panose="00000400000000000000" pitchFamily="2" charset="-78"/>
                        </a:rPr>
                        <a:t>101003</a:t>
                      </a:r>
                      <a:endParaRPr lang="en-US" sz="2800" dirty="0">
                        <a:effectLst/>
                        <a:latin typeface="Calibri" panose="020F0502020204030204" pitchFamily="34" charset="0"/>
                        <a:ea typeface="Calibri" panose="020F0502020204030204" pitchFamily="34" charset="0"/>
                        <a:cs typeface="B Mitra" panose="00000400000000000000" pitchFamily="2" charset="-78"/>
                      </a:endParaRPr>
                    </a:p>
                    <a:p>
                      <a:pPr algn="just" rtl="1">
                        <a:lnSpc>
                          <a:spcPct val="115000"/>
                        </a:lnSpc>
                        <a:spcAft>
                          <a:spcPts val="1000"/>
                        </a:spcAft>
                        <a:tabLst>
                          <a:tab pos="182880" algn="l"/>
                          <a:tab pos="457200" algn="l"/>
                        </a:tabLst>
                      </a:pPr>
                      <a:r>
                        <a:rPr lang="fa-IR" sz="2800" dirty="0">
                          <a:effectLst/>
                          <a:latin typeface="Tahoma" panose="020B0604030504040204" pitchFamily="34" charset="0"/>
                          <a:ea typeface="Calibri" panose="020F0502020204030204" pitchFamily="34" charset="0"/>
                          <a:cs typeface="B Mitra" panose="00000400000000000000" pitchFamily="2" charset="-78"/>
                        </a:rPr>
                        <a:t>101004</a:t>
                      </a:r>
                      <a:endParaRPr lang="en-US" sz="2800"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just" rtl="1">
                        <a:lnSpc>
                          <a:spcPct val="115000"/>
                        </a:lnSpc>
                        <a:spcAft>
                          <a:spcPts val="1000"/>
                        </a:spcAft>
                        <a:tabLst>
                          <a:tab pos="182880" algn="l"/>
                          <a:tab pos="457200" algn="l"/>
                        </a:tabLst>
                      </a:pPr>
                      <a:r>
                        <a:rPr lang="fa-IR" sz="2800" dirty="0">
                          <a:effectLst/>
                          <a:latin typeface="Calibri" panose="020F0502020204030204" pitchFamily="34" charset="0"/>
                          <a:ea typeface="Calibri" panose="020F0502020204030204" pitchFamily="34" charset="0"/>
                          <a:cs typeface="B Mitra" panose="00000400000000000000" pitchFamily="2" charset="-78"/>
                        </a:rPr>
                        <a:t>گمرکات</a:t>
                      </a:r>
                      <a:endParaRPr lang="en-US" sz="2800" dirty="0">
                        <a:effectLst/>
                        <a:latin typeface="Calibri" panose="020F0502020204030204" pitchFamily="34" charset="0"/>
                        <a:ea typeface="Calibri" panose="020F0502020204030204" pitchFamily="34" charset="0"/>
                        <a:cs typeface="B Mitra" panose="00000400000000000000" pitchFamily="2" charset="-78"/>
                      </a:endParaRPr>
                    </a:p>
                    <a:p>
                      <a:pPr algn="just" rtl="1">
                        <a:lnSpc>
                          <a:spcPct val="115000"/>
                        </a:lnSpc>
                        <a:spcAft>
                          <a:spcPts val="1000"/>
                        </a:spcAft>
                        <a:tabLst>
                          <a:tab pos="182880" algn="l"/>
                          <a:tab pos="457200" algn="l"/>
                        </a:tabLst>
                      </a:pPr>
                      <a:r>
                        <a:rPr lang="fa-IR" sz="2800" dirty="0">
                          <a:effectLst/>
                          <a:latin typeface="Calibri" panose="020F0502020204030204" pitchFamily="34" charset="0"/>
                          <a:ea typeface="Calibri" panose="020F0502020204030204" pitchFamily="34" charset="0"/>
                          <a:cs typeface="B Mitra" panose="00000400000000000000" pitchFamily="2" charset="-78"/>
                        </a:rPr>
                        <a:t> تریاک </a:t>
                      </a:r>
                      <a:endParaRPr lang="en-US" sz="2800" dirty="0">
                        <a:effectLst/>
                        <a:latin typeface="Calibri" panose="020F0502020204030204" pitchFamily="34" charset="0"/>
                        <a:ea typeface="Calibri" panose="020F0502020204030204" pitchFamily="34" charset="0"/>
                        <a:cs typeface="B Mitra" panose="00000400000000000000" pitchFamily="2" charset="-78"/>
                      </a:endParaRPr>
                    </a:p>
                    <a:p>
                      <a:pPr algn="just" rtl="1">
                        <a:lnSpc>
                          <a:spcPct val="115000"/>
                        </a:lnSpc>
                        <a:spcAft>
                          <a:spcPts val="1000"/>
                        </a:spcAft>
                        <a:tabLst>
                          <a:tab pos="182880" algn="l"/>
                          <a:tab pos="457200" algn="l"/>
                        </a:tabLst>
                      </a:pPr>
                      <a:r>
                        <a:rPr lang="fa-IR" sz="2800" dirty="0">
                          <a:effectLst/>
                          <a:latin typeface="Calibri" panose="020F0502020204030204" pitchFamily="34" charset="0"/>
                          <a:ea typeface="Calibri" panose="020F0502020204030204" pitchFamily="34" charset="0"/>
                          <a:cs typeface="B Mitra" panose="00000400000000000000" pitchFamily="2" charset="-78"/>
                        </a:rPr>
                        <a:t> دخانیات</a:t>
                      </a:r>
                      <a:endParaRPr lang="en-US" sz="2800" dirty="0">
                        <a:effectLst/>
                        <a:latin typeface="Calibri" panose="020F0502020204030204" pitchFamily="34" charset="0"/>
                        <a:ea typeface="Calibri" panose="020F0502020204030204" pitchFamily="34" charset="0"/>
                        <a:cs typeface="B Mitra" panose="00000400000000000000" pitchFamily="2" charset="-78"/>
                      </a:endParaRPr>
                    </a:p>
                    <a:p>
                      <a:pPr algn="just" rtl="1">
                        <a:lnSpc>
                          <a:spcPct val="115000"/>
                        </a:lnSpc>
                        <a:spcAft>
                          <a:spcPts val="1000"/>
                        </a:spcAft>
                        <a:tabLst>
                          <a:tab pos="182880" algn="l"/>
                          <a:tab pos="457200" algn="l"/>
                        </a:tabLst>
                      </a:pPr>
                      <a:r>
                        <a:rPr lang="fa-IR" sz="2800" dirty="0">
                          <a:effectLst/>
                          <a:latin typeface="Calibri" panose="020F0502020204030204" pitchFamily="34" charset="0"/>
                          <a:ea typeface="Calibri" panose="020F0502020204030204" pitchFamily="34" charset="0"/>
                          <a:cs typeface="B Mitra" panose="00000400000000000000" pitchFamily="2" charset="-78"/>
                        </a:rPr>
                        <a:t> قند و شکر، چای، قماش</a:t>
                      </a:r>
                      <a:endParaRPr lang="en-US" sz="2800"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r" rtl="1"/>
                      <a:r>
                        <a:rPr lang="fa-IR" sz="2800" dirty="0">
                          <a:effectLst/>
                          <a:latin typeface="Calibri" panose="020F0502020204030204" pitchFamily="34" charset="0"/>
                          <a:ea typeface="Calibri" panose="020F0502020204030204" pitchFamily="34" charset="0"/>
                          <a:cs typeface="B Nazanin" panose="00000400000000000000" pitchFamily="2" charset="-78"/>
                        </a:rPr>
                        <a:t>101000</a:t>
                      </a:r>
                      <a:endParaRPr lang="en-US" sz="2800" dirty="0"/>
                    </a:p>
                  </a:txBody>
                  <a:tcPr/>
                </a:tc>
                <a:tc>
                  <a:txBody>
                    <a:bodyPr/>
                    <a:lstStyle/>
                    <a:p>
                      <a:pPr algn="r" rtl="1"/>
                      <a:r>
                        <a:rPr lang="fa-IR" sz="2800" dirty="0">
                          <a:effectLst/>
                          <a:latin typeface="Calibri" panose="020F0502020204030204" pitchFamily="34" charset="0"/>
                          <a:ea typeface="Calibri" panose="020F0502020204030204" pitchFamily="34" charset="0"/>
                          <a:cs typeface="B Nazanin" panose="00000400000000000000" pitchFamily="2" charset="-78"/>
                        </a:rPr>
                        <a:t>وزارت مالیه (دارایی)</a:t>
                      </a:r>
                      <a:endParaRPr lang="en-US" sz="2800" dirty="0"/>
                    </a:p>
                  </a:txBody>
                  <a:tcPr/>
                </a:tc>
                <a:extLst>
                  <a:ext uri="{0D108BD9-81ED-4DB2-BD59-A6C34878D82A}">
                    <a16:rowId xmlns:a16="http://schemas.microsoft.com/office/drawing/2014/main" val="2631326529"/>
                  </a:ext>
                </a:extLst>
              </a:tr>
              <a:tr h="584919">
                <a:tc>
                  <a:txBody>
                    <a:bodyPr/>
                    <a:lstStyle/>
                    <a:p>
                      <a:pPr algn="r" rtl="1"/>
                      <a:endParaRPr lang="en-US" sz="2800" dirty="0"/>
                    </a:p>
                  </a:txBody>
                  <a:tcPr/>
                </a:tc>
                <a:tc>
                  <a:txBody>
                    <a:bodyPr/>
                    <a:lstStyle/>
                    <a:p>
                      <a:pPr algn="r" rtl="1"/>
                      <a:endParaRPr lang="en-US" sz="2800" dirty="0"/>
                    </a:p>
                  </a:txBody>
                  <a:tcPr/>
                </a:tc>
                <a:tc>
                  <a:txBody>
                    <a:bodyPr/>
                    <a:lstStyle/>
                    <a:p>
                      <a:pPr algn="r" rtl="1"/>
                      <a:r>
                        <a:rPr lang="fa-IR" sz="2800" dirty="0">
                          <a:effectLst/>
                          <a:latin typeface="Calibri" panose="020F0502020204030204" pitchFamily="34" charset="0"/>
                          <a:ea typeface="Calibri" panose="020F0502020204030204" pitchFamily="34" charset="0"/>
                          <a:cs typeface="B Nazanin" panose="00000400000000000000" pitchFamily="2" charset="-78"/>
                        </a:rPr>
                        <a:t>102000</a:t>
                      </a:r>
                      <a:endParaRPr lang="en-US" sz="2800" dirty="0"/>
                    </a:p>
                  </a:txBody>
                  <a:tcPr/>
                </a:tc>
                <a:tc>
                  <a:txBody>
                    <a:bodyPr/>
                    <a:lstStyle/>
                    <a:p>
                      <a:pPr algn="r" rtl="1"/>
                      <a:r>
                        <a:rPr lang="fa-IR" sz="2800" dirty="0">
                          <a:effectLst/>
                          <a:latin typeface="Calibri" panose="020F0502020204030204" pitchFamily="34" charset="0"/>
                          <a:ea typeface="Calibri" panose="020F0502020204030204" pitchFamily="34" charset="0"/>
                          <a:cs typeface="B Nazanin" panose="00000400000000000000" pitchFamily="2" charset="-78"/>
                        </a:rPr>
                        <a:t> وزارت امور خارجه</a:t>
                      </a:r>
                      <a:endParaRPr lang="en-US" sz="2800" dirty="0"/>
                    </a:p>
                  </a:txBody>
                  <a:tcPr/>
                </a:tc>
                <a:extLst>
                  <a:ext uri="{0D108BD9-81ED-4DB2-BD59-A6C34878D82A}">
                    <a16:rowId xmlns:a16="http://schemas.microsoft.com/office/drawing/2014/main" val="511572858"/>
                  </a:ext>
                </a:extLst>
              </a:tr>
              <a:tr h="584919">
                <a:tc>
                  <a:txBody>
                    <a:bodyPr/>
                    <a:lstStyle/>
                    <a:p>
                      <a:pPr algn="r" rtl="1"/>
                      <a:endParaRPr lang="en-US" sz="2800" dirty="0"/>
                    </a:p>
                  </a:txBody>
                  <a:tcPr/>
                </a:tc>
                <a:tc>
                  <a:txBody>
                    <a:bodyPr/>
                    <a:lstStyle/>
                    <a:p>
                      <a:pPr algn="r" rtl="1"/>
                      <a:endParaRPr lang="en-US" sz="2800" dirty="0"/>
                    </a:p>
                  </a:txBody>
                  <a:tcPr/>
                </a:tc>
                <a:tc>
                  <a:txBody>
                    <a:bodyPr/>
                    <a:lstStyle/>
                    <a:p>
                      <a:pPr algn="r" rtl="1"/>
                      <a:r>
                        <a:rPr lang="fa-IR" sz="2800" dirty="0">
                          <a:effectLst/>
                          <a:latin typeface="Calibri" panose="020F0502020204030204" pitchFamily="34" charset="0"/>
                          <a:ea typeface="Calibri" panose="020F0502020204030204" pitchFamily="34" charset="0"/>
                          <a:cs typeface="B Nazanin" panose="00000400000000000000" pitchFamily="2" charset="-78"/>
                        </a:rPr>
                        <a:t>103000</a:t>
                      </a:r>
                      <a:endParaRPr lang="en-US" sz="2800" dirty="0"/>
                    </a:p>
                  </a:txBody>
                  <a:tcPr/>
                </a:tc>
                <a:tc>
                  <a:txBody>
                    <a:bodyPr/>
                    <a:lstStyle/>
                    <a:p>
                      <a:pPr algn="r" rtl="1"/>
                      <a:r>
                        <a:rPr lang="fa-IR" sz="2800" dirty="0">
                          <a:effectLst/>
                          <a:latin typeface="Calibri" panose="020F0502020204030204" pitchFamily="34" charset="0"/>
                          <a:ea typeface="Calibri" panose="020F0502020204030204" pitchFamily="34" charset="0"/>
                          <a:cs typeface="B Nazanin" panose="00000400000000000000" pitchFamily="2" charset="-78"/>
                        </a:rPr>
                        <a:t>وزارت داخله (کشور) </a:t>
                      </a:r>
                      <a:endParaRPr lang="en-US" sz="2800" dirty="0"/>
                    </a:p>
                  </a:txBody>
                  <a:tcPr/>
                </a:tc>
                <a:extLst>
                  <a:ext uri="{0D108BD9-81ED-4DB2-BD59-A6C34878D82A}">
                    <a16:rowId xmlns:a16="http://schemas.microsoft.com/office/drawing/2014/main" val="522242509"/>
                  </a:ext>
                </a:extLst>
              </a:tr>
              <a:tr h="584919">
                <a:tc>
                  <a:txBody>
                    <a:bodyPr/>
                    <a:lstStyle/>
                    <a:p>
                      <a:pPr algn="r" rtl="1"/>
                      <a:endParaRPr lang="en-US" sz="2800" dirty="0"/>
                    </a:p>
                  </a:txBody>
                  <a:tcPr/>
                </a:tc>
                <a:tc>
                  <a:txBody>
                    <a:bodyPr/>
                    <a:lstStyle/>
                    <a:p>
                      <a:pPr algn="r" rtl="1"/>
                      <a:endParaRPr lang="en-US" sz="2800" dirty="0"/>
                    </a:p>
                  </a:txBody>
                  <a:tcPr/>
                </a:tc>
                <a:tc>
                  <a:txBody>
                    <a:bodyPr/>
                    <a:lstStyle/>
                    <a:p>
                      <a:pPr algn="r" rtl="1"/>
                      <a:r>
                        <a:rPr lang="fa-IR" sz="2800" dirty="0">
                          <a:effectLst/>
                          <a:latin typeface="Calibri" panose="020F0502020204030204" pitchFamily="34" charset="0"/>
                          <a:ea typeface="Calibri" panose="020F0502020204030204" pitchFamily="34" charset="0"/>
                          <a:cs typeface="B Nazanin" panose="00000400000000000000" pitchFamily="2" charset="-78"/>
                        </a:rPr>
                        <a:t>104000</a:t>
                      </a:r>
                      <a:endParaRPr lang="en-US" sz="2800" dirty="0"/>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2800" dirty="0">
                          <a:effectLst/>
                          <a:latin typeface="Calibri" panose="020F0502020204030204" pitchFamily="34" charset="0"/>
                          <a:ea typeface="Calibri" panose="020F0502020204030204" pitchFamily="34" charset="0"/>
                          <a:cs typeface="B Nazanin" panose="00000400000000000000" pitchFamily="2" charset="-78"/>
                        </a:rPr>
                        <a:t>وزارت بازرگانی </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3544805781"/>
                  </a:ext>
                </a:extLst>
              </a:tr>
              <a:tr h="584919">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2800" dirty="0">
                          <a:effectLst/>
                          <a:latin typeface="Calibri" panose="020F0502020204030204" pitchFamily="34" charset="0"/>
                          <a:ea typeface="Calibri" panose="020F0502020204030204" pitchFamily="34" charset="0"/>
                          <a:cs typeface="B Nazanin" panose="00000400000000000000" pitchFamily="2" charset="-78"/>
                        </a:rPr>
                        <a:t>...</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a-IR" sz="2800" dirty="0">
                          <a:effectLst/>
                          <a:latin typeface="Calibri" panose="020F0502020204030204" pitchFamily="34" charset="0"/>
                          <a:ea typeface="Calibri" panose="020F0502020204030204" pitchFamily="34" charset="0"/>
                          <a:cs typeface="B Nazanin" panose="00000400000000000000" pitchFamily="2" charset="-78"/>
                        </a:rPr>
                        <a:t>...</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2965698996"/>
                  </a:ext>
                </a:extLst>
              </a:tr>
            </a:tbl>
          </a:graphicData>
        </a:graphic>
      </p:graphicFrame>
    </p:spTree>
    <p:extLst>
      <p:ext uri="{BB962C8B-B14F-4D97-AF65-F5344CB8AC3E}">
        <p14:creationId xmlns:p14="http://schemas.microsoft.com/office/powerpoint/2010/main" val="2925045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2321E-1ED9-99EE-A1B3-F3E45D3E9E3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79B1C3E-6D13-FBC6-B8EA-19883C998284}"/>
              </a:ext>
            </a:extLst>
          </p:cNvPr>
          <p:cNvSpPr>
            <a:spLocks noGrp="1"/>
          </p:cNvSpPr>
          <p:nvPr>
            <p:ph idx="1"/>
          </p:nvPr>
        </p:nvSpPr>
        <p:spPr/>
        <p:txBody>
          <a:bodyPr>
            <a:normAutofit/>
          </a:bodyPr>
          <a:lstStyle/>
          <a:p>
            <a:pPr algn="justLow" rtl="1"/>
            <a:r>
              <a:rPr lang="fa-IR" sz="3200" dirty="0">
                <a:solidFill>
                  <a:srgbClr val="000000"/>
                </a:solidFill>
                <a:effectLst/>
                <a:highlight>
                  <a:srgbClr val="FFFFFF"/>
                </a:highlight>
                <a:latin typeface="Calibri" panose="020F0502020204030204" pitchFamily="34" charset="0"/>
                <a:ea typeface="Calibri" panose="020F0502020204030204" pitchFamily="34" charset="0"/>
                <a:cs typeface="B Mitra" panose="00000400000000000000" pitchFamily="2" charset="-78"/>
              </a:rPr>
              <a:t>شماره بازيابي اين قبيل اسناد از سه جزء منشأ سند، شمارة تنظيم و شمارة پرونده (پاکت) تشكيل شده است. براي نمونه: </a:t>
            </a:r>
          </a:p>
          <a:p>
            <a:pPr algn="justLow" rtl="1"/>
            <a:r>
              <a:rPr lang="fa-IR" sz="3200" dirty="0">
                <a:solidFill>
                  <a:srgbClr val="000000"/>
                </a:solidFill>
                <a:effectLst/>
                <a:highlight>
                  <a:srgbClr val="FFFFFF"/>
                </a:highlight>
                <a:latin typeface="Calibri" panose="020F0502020204030204" pitchFamily="34" charset="0"/>
                <a:ea typeface="Calibri" panose="020F0502020204030204" pitchFamily="34" charset="0"/>
                <a:cs typeface="B Mitra" panose="00000400000000000000" pitchFamily="2" charset="-78"/>
              </a:rPr>
              <a:t>اسناد نخست‌وزيري، شمارة تنظيم 101001، شمارة پرونده (پاکت) 450،</a:t>
            </a:r>
          </a:p>
          <a:p>
            <a:pPr algn="justLow" rtl="1"/>
            <a:r>
              <a:rPr lang="fa-IR" sz="3200" dirty="0">
                <a:solidFill>
                  <a:srgbClr val="000000"/>
                </a:solidFill>
                <a:effectLst/>
                <a:highlight>
                  <a:srgbClr val="FFFFFF"/>
                </a:highlight>
                <a:latin typeface="Calibri" panose="020F0502020204030204" pitchFamily="34" charset="0"/>
                <a:ea typeface="Calibri" panose="020F0502020204030204" pitchFamily="34" charset="0"/>
                <a:cs typeface="B Mitra" panose="00000400000000000000" pitchFamily="2" charset="-78"/>
              </a:rPr>
              <a:t> </a:t>
            </a:r>
            <a:r>
              <a:rPr lang="fa-IR" sz="3200" dirty="0">
                <a:solidFill>
                  <a:schemeClr val="tx1"/>
                </a:solidFill>
                <a:effectLst/>
                <a:highlight>
                  <a:srgbClr val="FFFFFF"/>
                </a:highlight>
                <a:latin typeface="Calibri" panose="020F0502020204030204" pitchFamily="34" charset="0"/>
                <a:ea typeface="Calibri" panose="020F0502020204030204" pitchFamily="34" charset="0"/>
                <a:cs typeface="B Mitra" panose="00000400000000000000" pitchFamily="2" charset="-78"/>
              </a:rPr>
              <a:t>نشانگر چهارصد و پنجاهمین پرونده منتقله از </a:t>
            </a:r>
            <a:r>
              <a:rPr lang="fa-IR" sz="3200" dirty="0">
                <a:solidFill>
                  <a:srgbClr val="000000"/>
                </a:solidFill>
                <a:effectLst/>
                <a:highlight>
                  <a:srgbClr val="FFFFFF"/>
                </a:highlight>
                <a:latin typeface="Calibri" panose="020F0502020204030204" pitchFamily="34" charset="0"/>
                <a:ea typeface="Calibri" panose="020F0502020204030204" pitchFamily="34" charset="0"/>
                <a:cs typeface="B Mitra" panose="00000400000000000000" pitchFamily="2" charset="-78"/>
              </a:rPr>
              <a:t>نخست‌وزيري، </a:t>
            </a:r>
            <a:r>
              <a:rPr lang="fa-IR" sz="3200" dirty="0">
                <a:solidFill>
                  <a:schemeClr val="tx1"/>
                </a:solidFill>
                <a:effectLst/>
                <a:highlight>
                  <a:srgbClr val="FFFFFF"/>
                </a:highlight>
                <a:latin typeface="Calibri" panose="020F0502020204030204" pitchFamily="34" charset="0"/>
                <a:ea typeface="Calibri" panose="020F0502020204030204" pitchFamily="34" charset="0"/>
                <a:cs typeface="B Mitra" panose="00000400000000000000" pitchFamily="2" charset="-78"/>
              </a:rPr>
              <a:t>وزارت مالیه، اداره گمرکات بود.</a:t>
            </a:r>
          </a:p>
          <a:p>
            <a:pPr algn="justLow" rtl="1"/>
            <a:r>
              <a:rPr lang="fa-IR" sz="3200" dirty="0">
                <a:solidFill>
                  <a:srgbClr val="000000"/>
                </a:solidFill>
                <a:highlight>
                  <a:srgbClr val="FFFFFF"/>
                </a:highlight>
                <a:latin typeface="Calibri" panose="020F0502020204030204" pitchFamily="34" charset="0"/>
                <a:ea typeface="Calibri" panose="020F0502020204030204" pitchFamily="34" charset="0"/>
                <a:cs typeface="B Mitra" panose="00000400000000000000" pitchFamily="2" charset="-78"/>
              </a:rPr>
              <a:t>احترام به منشا </a:t>
            </a:r>
            <a:r>
              <a:rPr lang="fr-FR" sz="2800" i="0" dirty="0">
                <a:solidFill>
                  <a:schemeClr val="tx1"/>
                </a:solidFill>
                <a:effectLst/>
                <a:highlight>
                  <a:srgbClr val="FFFFFF"/>
                </a:highlight>
                <a:latin typeface="Arial" panose="020B0604020202020204" pitchFamily="34" charset="0"/>
                <a:cs typeface="B Mitra" panose="00000400000000000000" pitchFamily="2" charset="-78"/>
              </a:rPr>
              <a:t>Respect des fonds)</a:t>
            </a:r>
            <a:r>
              <a:rPr lang="fa-IR" sz="2800" dirty="0">
                <a:solidFill>
                  <a:schemeClr val="tx1"/>
                </a:solidFill>
                <a:highlight>
                  <a:srgbClr val="FFFFFF"/>
                </a:highlight>
                <a:latin typeface="Calibri" panose="020F0502020204030204" pitchFamily="34" charset="0"/>
                <a:ea typeface="Calibri" panose="020F0502020204030204" pitchFamily="34" charset="0"/>
                <a:cs typeface="B Mitra" panose="00000400000000000000" pitchFamily="2" charset="-78"/>
              </a:rPr>
              <a:t>)</a:t>
            </a:r>
            <a:r>
              <a:rPr lang="fa-IR" sz="3200" dirty="0">
                <a:solidFill>
                  <a:srgbClr val="000000"/>
                </a:solidFill>
                <a:highlight>
                  <a:srgbClr val="FFFFFF"/>
                </a:highlight>
                <a:latin typeface="Calibri" panose="020F0502020204030204" pitchFamily="34" charset="0"/>
                <a:ea typeface="Calibri" panose="020F0502020204030204" pitchFamily="34" charset="0"/>
                <a:cs typeface="B Mitra" panose="00000400000000000000" pitchFamily="2" charset="-78"/>
              </a:rPr>
              <a:t> یا </a:t>
            </a:r>
            <a:r>
              <a:rPr lang="en-US" sz="2800" dirty="0">
                <a:solidFill>
                  <a:schemeClr val="tx1"/>
                </a:solidFill>
                <a:highlight>
                  <a:srgbClr val="FFFFFF"/>
                </a:highlight>
                <a:latin typeface="Calibri" panose="020F0502020204030204" pitchFamily="34" charset="0"/>
                <a:ea typeface="Calibri" panose="020F0502020204030204" pitchFamily="34" charset="0"/>
                <a:cs typeface="B Mitra" panose="00000400000000000000" pitchFamily="2" charset="-78"/>
              </a:rPr>
              <a:t>(</a:t>
            </a:r>
            <a:r>
              <a:rPr lang="fr-FR" sz="2800" b="0" i="0" dirty="0">
                <a:solidFill>
                  <a:schemeClr val="tx1"/>
                </a:solidFill>
                <a:effectLst/>
                <a:highlight>
                  <a:srgbClr val="FFFFFF"/>
                </a:highlight>
                <a:latin typeface="Arial" panose="020B0604020202020204" pitchFamily="34" charset="0"/>
                <a:cs typeface="B Mitra" panose="00000400000000000000" pitchFamily="2" charset="-78"/>
              </a:rPr>
              <a:t>le respect pour les fonds</a:t>
            </a:r>
            <a:r>
              <a:rPr lang="en-US" sz="2800" dirty="0">
                <a:solidFill>
                  <a:schemeClr val="tx1"/>
                </a:solidFill>
                <a:highlight>
                  <a:srgbClr val="FFFFFF"/>
                </a:highlight>
                <a:latin typeface="Calibri" panose="020F0502020204030204" pitchFamily="34" charset="0"/>
                <a:ea typeface="Calibri" panose="020F0502020204030204" pitchFamily="34" charset="0"/>
                <a:cs typeface="B Mitra" panose="00000400000000000000" pitchFamily="2" charset="-78"/>
              </a:rPr>
              <a:t>) </a:t>
            </a:r>
            <a:r>
              <a:rPr lang="fa-IR" sz="2800" dirty="0">
                <a:solidFill>
                  <a:schemeClr val="tx1"/>
                </a:solidFill>
                <a:highlight>
                  <a:srgbClr val="FFFFFF"/>
                </a:highlight>
                <a:latin typeface="Calibri" panose="020F0502020204030204" pitchFamily="34" charset="0"/>
                <a:ea typeface="Calibri" panose="020F0502020204030204" pitchFamily="34" charset="0"/>
                <a:cs typeface="B Mitra" panose="00000400000000000000" pitchFamily="2" charset="-78"/>
              </a:rPr>
              <a:t> </a:t>
            </a:r>
            <a:r>
              <a:rPr lang="fa-IR" sz="3200" dirty="0">
                <a:solidFill>
                  <a:srgbClr val="000000"/>
                </a:solidFill>
                <a:highlight>
                  <a:srgbClr val="FFFFFF"/>
                </a:highlight>
                <a:latin typeface="Calibri" panose="020F0502020204030204" pitchFamily="34" charset="0"/>
                <a:ea typeface="Calibri" panose="020F0502020204030204" pitchFamily="34" charset="0"/>
                <a:cs typeface="B Mitra" panose="00000400000000000000" pitchFamily="2" charset="-78"/>
              </a:rPr>
              <a:t>اساس کدگذاری بود.</a:t>
            </a:r>
          </a:p>
        </p:txBody>
      </p:sp>
    </p:spTree>
    <p:extLst>
      <p:ext uri="{BB962C8B-B14F-4D97-AF65-F5344CB8AC3E}">
        <p14:creationId xmlns:p14="http://schemas.microsoft.com/office/powerpoint/2010/main" val="2199265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58EB7-6B30-3BE2-377D-37631B4B6D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0559DF9-BDA7-9BAA-F021-F54F8DE504CC}"/>
              </a:ext>
            </a:extLst>
          </p:cNvPr>
          <p:cNvSpPr>
            <a:spLocks noGrp="1"/>
          </p:cNvSpPr>
          <p:nvPr>
            <p:ph idx="1"/>
          </p:nvPr>
        </p:nvSpPr>
        <p:spPr/>
        <p:txBody>
          <a:bodyPr>
            <a:normAutofit lnSpcReduction="10000"/>
          </a:bodyPr>
          <a:lstStyle/>
          <a:p>
            <a:pPr algn="just" rtl="1">
              <a:lnSpc>
                <a:spcPct val="115000"/>
              </a:lnSpc>
              <a:spcAft>
                <a:spcPts val="1000"/>
              </a:spcAft>
            </a:pPr>
            <a:r>
              <a:rPr lang="fa-IR" sz="3200" dirty="0">
                <a:solidFill>
                  <a:srgbClr val="000000"/>
                </a:solidFill>
                <a:effectLst/>
                <a:highlight>
                  <a:srgbClr val="FFFFFF"/>
                </a:highlight>
                <a:latin typeface="Tahoma" panose="020B0604030504040204" pitchFamily="34" charset="0"/>
                <a:ea typeface="Calibri" panose="020F0502020204030204" pitchFamily="34" charset="0"/>
                <a:cs typeface="B Mitra" panose="00000400000000000000" pitchFamily="2" charset="-78"/>
              </a:rPr>
              <a:t>با تغییر </a:t>
            </a:r>
            <a:r>
              <a:rPr lang="fa-IR" sz="3200" dirty="0">
                <a:solidFill>
                  <a:srgbClr val="000000"/>
                </a:solidFill>
                <a:highlight>
                  <a:srgbClr val="FFFFFF"/>
                </a:highlight>
                <a:latin typeface="Tahoma" panose="020B0604030504040204" pitchFamily="34" charset="0"/>
                <a:ea typeface="Calibri" panose="020F0502020204030204" pitchFamily="34" charset="0"/>
                <a:cs typeface="B Mitra" panose="00000400000000000000" pitchFamily="2" charset="-78"/>
              </a:rPr>
              <a:t>سیستم دستی به رایانه‌ای در </a:t>
            </a:r>
            <a:r>
              <a:rPr lang="fa-IR" sz="3200" dirty="0">
                <a:solidFill>
                  <a:srgbClr val="000000"/>
                </a:solidFill>
                <a:effectLst/>
                <a:highlight>
                  <a:srgbClr val="FFFFFF"/>
                </a:highlight>
                <a:latin typeface="Tahoma" panose="020B0604030504040204" pitchFamily="34" charset="0"/>
                <a:ea typeface="Calibri" panose="020F0502020204030204" pitchFamily="34" charset="0"/>
                <a:cs typeface="B Mitra" panose="00000400000000000000" pitchFamily="2" charset="-78"/>
              </a:rPr>
              <a:t>سال 1370، سیستم کدگذاری نیز تغییر پیدا کرد. ابتدا یک کد سه‌رقمی که از 100 شروع و تا 999 ادامه دارد به دستگاهی که اسناد خود را به آرشیو منتقل کرده، اختصاص یافته و این کد سه‌رقمی برای استفاده مراکز استانی، تقسیم‌بندی شده است؛ برای مثال کدهای بین 100 تا 200 به کرمان و 200 تا 300 به اصفهان اختصاص دارند. </a:t>
            </a:r>
            <a:endParaRPr lang="en-US" sz="3200"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p>
            <a:pPr algn="just" rtl="1">
              <a:lnSpc>
                <a:spcPct val="115000"/>
              </a:lnSpc>
              <a:spcAft>
                <a:spcPts val="1000"/>
              </a:spcAft>
            </a:pPr>
            <a:r>
              <a:rPr lang="fa-IR" sz="3200" dirty="0">
                <a:solidFill>
                  <a:srgbClr val="000000"/>
                </a:solidFill>
                <a:effectLst/>
                <a:highlight>
                  <a:srgbClr val="FFFFFF"/>
                </a:highlight>
                <a:latin typeface="Tahoma" panose="020B0604030504040204" pitchFamily="34" charset="0"/>
                <a:ea typeface="Calibri" panose="020F0502020204030204" pitchFamily="34" charset="0"/>
                <a:cs typeface="B Mitra" panose="00000400000000000000" pitchFamily="2" charset="-78"/>
              </a:rPr>
              <a:t>در ادامه این سه رقم که معرف سازمان ارسال‌کننده اسناد است، شماره ردیف پرونده قرار می‌گیرد. برای مثال 1/240 معرف اولین سند وزرات دارایی است. </a:t>
            </a:r>
            <a:endParaRPr lang="en-US" sz="3200"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2175370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A2361-B05D-B3AD-15E7-59C088FE61F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20BBE31-275E-27AB-6F0C-7C3B6D5544E9}"/>
              </a:ext>
            </a:extLst>
          </p:cNvPr>
          <p:cNvSpPr>
            <a:spLocks noGrp="1"/>
          </p:cNvSpPr>
          <p:nvPr>
            <p:ph idx="1"/>
          </p:nvPr>
        </p:nvSpPr>
        <p:spPr/>
        <p:txBody>
          <a:bodyPr>
            <a:normAutofit/>
          </a:bodyPr>
          <a:lstStyle/>
          <a:p>
            <a:pPr algn="justLow" rtl="1"/>
            <a:r>
              <a:rPr lang="fa-IR" sz="3600" dirty="0">
                <a:solidFill>
                  <a:srgbClr val="000000"/>
                </a:solidFill>
                <a:effectLst/>
                <a:highlight>
                  <a:srgbClr val="FFFFFF"/>
                </a:highlight>
                <a:latin typeface="Tahoma" panose="020B0604030504040204" pitchFamily="34" charset="0"/>
                <a:ea typeface="Calibri" panose="020F0502020204030204" pitchFamily="34" charset="0"/>
                <a:cs typeface="B Mitra" panose="00000400000000000000" pitchFamily="2" charset="-78"/>
              </a:rPr>
              <a:t>این روش تا سال 1387 برای همه دستگاه‌ها اجرا می‌شده است. </a:t>
            </a:r>
          </a:p>
          <a:p>
            <a:pPr algn="justLow" rtl="1"/>
            <a:r>
              <a:rPr lang="fa-IR" sz="3600" dirty="0">
                <a:solidFill>
                  <a:srgbClr val="000000"/>
                </a:solidFill>
                <a:effectLst/>
                <a:highlight>
                  <a:srgbClr val="FFFFFF"/>
                </a:highlight>
                <a:latin typeface="Tahoma" panose="020B0604030504040204" pitchFamily="34" charset="0"/>
                <a:ea typeface="Calibri" panose="020F0502020204030204" pitchFamily="34" charset="0"/>
                <a:cs typeface="B Mitra" panose="00000400000000000000" pitchFamily="2" charset="-78"/>
              </a:rPr>
              <a:t>از سال 1387 تصمیم بر این شد که فقط به سازمان‌های مادر و سازمان‌هایی که از نظر تشکیلات زیر نظر سازمان‌های مادر (مثل وزارت‌خانه‌ها) نیستند مانند قوه‌قضاییه، کد سه‌رقمی اختصاص یابد تا از حجم کدها کاسته شود. </a:t>
            </a:r>
          </a:p>
          <a:p>
            <a:pPr algn="justLow" rtl="1"/>
            <a:r>
              <a:rPr lang="fa-IR" sz="3600" dirty="0">
                <a:solidFill>
                  <a:srgbClr val="000000"/>
                </a:solidFill>
                <a:effectLst/>
                <a:highlight>
                  <a:srgbClr val="FFFFFF"/>
                </a:highlight>
                <a:latin typeface="Tahoma" panose="020B0604030504040204" pitchFamily="34" charset="0"/>
                <a:ea typeface="Calibri" panose="020F0502020204030204" pitchFamily="34" charset="0"/>
                <a:cs typeface="B Mitra" panose="00000400000000000000" pitchFamily="2" charset="-78"/>
              </a:rPr>
              <a:t>همین روش برای مراکز استان‌ها با قرار دادن یک کد اختصاصی قبل از آن اعمال می‌شود.</a:t>
            </a:r>
            <a:endParaRPr lang="en-US" sz="3600"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1910293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E9C7B-85BD-FA19-3048-563A04ABEF4F}"/>
              </a:ext>
            </a:extLst>
          </p:cNvPr>
          <p:cNvSpPr>
            <a:spLocks noGrp="1"/>
          </p:cNvSpPr>
          <p:nvPr>
            <p:ph type="title"/>
          </p:nvPr>
        </p:nvSpPr>
        <p:spPr/>
        <p:txBody>
          <a:bodyPr>
            <a:normAutofit/>
          </a:bodyPr>
          <a:lstStyle/>
          <a:p>
            <a:pPr algn="r" rtl="1"/>
            <a:r>
              <a:rPr lang="fa-IR" sz="40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شماره‌هاي بازيابي اسناد در سيستم رايانه‌اي</a:t>
            </a:r>
            <a:br>
              <a:rPr lang="fa-IR" sz="40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br>
            <a:r>
              <a:rPr lang="fa-IR" sz="3200" dirty="0">
                <a:solidFill>
                  <a:schemeClr val="tx1"/>
                </a:solidFill>
                <a:effectLst/>
                <a:latin typeface="Calibri" panose="020F0502020204030204" pitchFamily="34" charset="0"/>
                <a:ea typeface="Calibri" panose="020F0502020204030204" pitchFamily="34" charset="0"/>
                <a:cs typeface="B Nazanin" panose="00000400000000000000" pitchFamily="2" charset="-78"/>
              </a:rPr>
              <a:t>شماره سند، شناسه سند، شماره بازیابی، شماره فيش و محل در آرشيو.</a:t>
            </a:r>
            <a:endParaRPr lang="en-US" sz="8800" dirty="0">
              <a:solidFill>
                <a:schemeClr val="tx1"/>
              </a:solidFill>
              <a:cs typeface="B Mitra" panose="00000400000000000000" pitchFamily="2" charset="-78"/>
            </a:endParaRPr>
          </a:p>
        </p:txBody>
      </p:sp>
      <p:sp>
        <p:nvSpPr>
          <p:cNvPr id="3" name="Content Placeholder 2">
            <a:extLst>
              <a:ext uri="{FF2B5EF4-FFF2-40B4-BE49-F238E27FC236}">
                <a16:creationId xmlns:a16="http://schemas.microsoft.com/office/drawing/2014/main" id="{893D9185-3EDB-0D76-BB26-80471F62C671}"/>
              </a:ext>
            </a:extLst>
          </p:cNvPr>
          <p:cNvSpPr>
            <a:spLocks noGrp="1"/>
          </p:cNvSpPr>
          <p:nvPr>
            <p:ph idx="1"/>
          </p:nvPr>
        </p:nvSpPr>
        <p:spPr/>
        <p:txBody>
          <a:bodyPr>
            <a:normAutofit/>
          </a:bodyPr>
          <a:lstStyle/>
          <a:p>
            <a:pPr algn="justLow" rtl="1"/>
            <a:r>
              <a:rPr lang="fa-IR" sz="32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شماره سند: </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شماره سند عددي نه رقمي است كه سه رقم اول سمت چپِ آن، نمايانگر دستگاه توليدكنندة سند كه از آن با عنوان منشأ سند ياد مي‌شود، مي‌باشد. براي نمونه اسنادي با سه رقم اول شماره سند 240، منتقله از وزارت ماليه (سابق) است. شماره‌هاي بعدي نيز شماره مسلسل است كه به ترتيب به اسناد دريافت شده از هر دستگاه داده مي‌شود و جاي توسعه دارد. بنابر اين شماره سند 240000001، مربوط به اولين پرونده‌اي مي‌باشد كه از منشا وزارت ماليه به مخزن آرشيو منتقل شده است. در واقع شماره سند، شماره‌اي يگانه است كه مي‌تواند به عنوان كدبازيابي در سيستم جديد مورد استفاده قرار گيرد</a:t>
            </a:r>
            <a:endParaRPr lang="en-US" sz="3600" dirty="0">
              <a:solidFill>
                <a:schemeClr val="tx1"/>
              </a:solidFill>
              <a:cs typeface="B Mitra" panose="00000400000000000000" pitchFamily="2" charset="-78"/>
            </a:endParaRPr>
          </a:p>
        </p:txBody>
      </p:sp>
    </p:spTree>
    <p:extLst>
      <p:ext uri="{BB962C8B-B14F-4D97-AF65-F5344CB8AC3E}">
        <p14:creationId xmlns:p14="http://schemas.microsoft.com/office/powerpoint/2010/main" val="1606619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8FDB8-262B-6DBE-DA85-AD46A7352D0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340D66-0F64-9C1D-B7C2-9E87B76D93C9}"/>
              </a:ext>
            </a:extLst>
          </p:cNvPr>
          <p:cNvSpPr>
            <a:spLocks noGrp="1"/>
          </p:cNvSpPr>
          <p:nvPr>
            <p:ph idx="1"/>
          </p:nvPr>
        </p:nvSpPr>
        <p:spPr/>
        <p:txBody>
          <a:bodyPr>
            <a:normAutofit/>
          </a:bodyPr>
          <a:lstStyle/>
          <a:p>
            <a:pPr algn="justLow" rtl="1"/>
            <a:r>
              <a:rPr lang="fa-IR" sz="36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شناسه (شماره) سند: </a:t>
            </a:r>
            <a:r>
              <a:rPr lang="fa-IR" sz="36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این کد متشکل از دو قسمت می‌باشد که با علامت ممیز (/) از هم تفکیک شده و ۳ رقم اول آن مبین کد منشاء سند و عدد بعد از (/) شماره ردیف پرونده در آن منشاء است: (1/240 به مفهوم اولین پرونده وزارت مالیه). در واقع در اواسط دهه 1380 صفرهای قبل از شماره مسلسل، از شماره سند برداشته شد و به جای آن از علامت / استفاده شد. این شماره دارای اسامی مختلف در کاربرگه‌ها و نرم‌افزار رسا است از جمله: (شماره جای‌نما، شماره بازیابی، شماره دستیابی، شماره ثبت، شناساگر مدرک).</a:t>
            </a:r>
            <a:endParaRPr lang="en-US" sz="36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3852034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F46BD-C288-6570-3F1C-C821B58D979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D708545-7B13-3328-A330-65E332CDE468}"/>
              </a:ext>
            </a:extLst>
          </p:cNvPr>
          <p:cNvSpPr>
            <a:spLocks noGrp="1"/>
          </p:cNvSpPr>
          <p:nvPr>
            <p:ph idx="1"/>
          </p:nvPr>
        </p:nvSpPr>
        <p:spPr/>
        <p:txBody>
          <a:bodyPr>
            <a:normAutofit fontScale="92500"/>
          </a:bodyPr>
          <a:lstStyle/>
          <a:p>
            <a:pPr algn="justLow" rtl="1"/>
            <a:r>
              <a:rPr lang="fa-IR" sz="36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شماره بازیابی: </a:t>
            </a:r>
            <a:r>
              <a:rPr lang="fa-IR" sz="36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در هنگام درج موجودی، کد سه قسمتی که شامل شماره مخزن و شماره قفسه و شماره ردیف پرونده است به هر پرونده اختصاص می‌یابد که به مفهوم آدرس نگهداری آن پرونده در مخزن آرشیو است و به آن شناسه بازیابی در ثبت موجودی اطلاق می‌شود که با عنوان مشابه (ذیل مورد فوق) در کاربرگه ورود اطلاعات متفاوت است. در حال حاضر روی هر پرونده، علاوه بر کد یادشده، شناسه سند نیز درج می‌شود و علت آن همان‌طور که ذکر شد این است که اطلاعات اسناد نخست‌وزیری به طور کامل وارد سیستم رایانه‌ای نشده است و بعد از اتمام ورود این اطلاعات، عملیات درج شناسه سند از روی پرونده‌ها حذف و فقط شماره بازیابی درج خواهد شد. </a:t>
            </a:r>
            <a:endParaRPr lang="en-US" sz="36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38908482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B4AF8-8BF4-7397-ACE6-A0B25B5B79C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D8C26F-47CE-49A7-E54D-1B04C133C509}"/>
              </a:ext>
            </a:extLst>
          </p:cNvPr>
          <p:cNvSpPr>
            <a:spLocks noGrp="1"/>
          </p:cNvSpPr>
          <p:nvPr>
            <p:ph idx="1"/>
          </p:nvPr>
        </p:nvSpPr>
        <p:spPr/>
        <p:txBody>
          <a:bodyPr>
            <a:normAutofit/>
          </a:bodyPr>
          <a:lstStyle/>
          <a:p>
            <a:pPr algn="justLow" rtl="1"/>
            <a:r>
              <a:rPr lang="fa-IR" sz="3600" b="1" dirty="0">
                <a:solidFill>
                  <a:srgbClr val="000000"/>
                </a:solidFill>
                <a:effectLst/>
                <a:latin typeface="Calibri" panose="020F0502020204030204" pitchFamily="34" charset="0"/>
                <a:ea typeface="Calibri" panose="020F0502020204030204" pitchFamily="34" charset="0"/>
                <a:cs typeface="B Mitra" panose="00000400000000000000" pitchFamily="2" charset="-78"/>
              </a:rPr>
              <a:t>شماره فيش:</a:t>
            </a:r>
            <a:r>
              <a:rPr lang="fa-IR" sz="3600" dirty="0">
                <a:solidFill>
                  <a:srgbClr val="000000"/>
                </a:solidFill>
                <a:effectLst/>
                <a:latin typeface="Calibri" panose="020F0502020204030204" pitchFamily="34" charset="0"/>
                <a:ea typeface="Calibri" panose="020F0502020204030204" pitchFamily="34" charset="0"/>
                <a:cs typeface="B Mitra" panose="00000400000000000000" pitchFamily="2" charset="-78"/>
              </a:rPr>
              <a:t> شمارة فيش شماره ارجاعي به ميكروفيلم تهيه شده از اسناد است كه از يك عددِ هشت رقمي تشكيل شده كه چهار رقم اول سمت چپ آن، نمايانگر شمارة حلقة ميكروفيلم و چهار رقم دوم، نشانگر شمارة پرونده است</a:t>
            </a:r>
            <a:endParaRPr lang="en-US" sz="4000" dirty="0">
              <a:cs typeface="B Mitra" panose="00000400000000000000" pitchFamily="2" charset="-78"/>
            </a:endParaRPr>
          </a:p>
        </p:txBody>
      </p:sp>
    </p:spTree>
    <p:extLst>
      <p:ext uri="{BB962C8B-B14F-4D97-AF65-F5344CB8AC3E}">
        <p14:creationId xmlns:p14="http://schemas.microsoft.com/office/powerpoint/2010/main" val="2048626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2C2AF-91FC-7B34-DD89-F88E6EE995A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694E8F4-C9A1-9468-70C1-7F4CEF9C213A}"/>
              </a:ext>
            </a:extLst>
          </p:cNvPr>
          <p:cNvSpPr>
            <a:spLocks noGrp="1"/>
          </p:cNvSpPr>
          <p:nvPr>
            <p:ph idx="1"/>
          </p:nvPr>
        </p:nvSpPr>
        <p:spPr/>
        <p:txBody>
          <a:bodyPr>
            <a:normAutofit/>
          </a:bodyPr>
          <a:lstStyle/>
          <a:p>
            <a:pPr algn="justLow" rtl="1">
              <a:lnSpc>
                <a:spcPct val="120000"/>
              </a:lnSpc>
            </a:pPr>
            <a:r>
              <a:rPr lang="fa-IR" sz="2800" dirty="0">
                <a:solidFill>
                  <a:schemeClr val="tx1"/>
                </a:solidFill>
                <a:latin typeface="Tahoma" panose="020B0604030504040204" pitchFamily="34" charset="0"/>
                <a:cs typeface="B Mitra" panose="00000400000000000000" pitchFamily="2" charset="-78"/>
              </a:rPr>
              <a:t>کد، نشانه یا علامت رمز </a:t>
            </a:r>
            <a:r>
              <a:rPr lang="fa-IR" sz="2600" dirty="0">
                <a:solidFill>
                  <a:schemeClr val="tx1"/>
                </a:solidFill>
                <a:latin typeface="Tahoma" panose="020B0604030504040204" pitchFamily="34" charset="0"/>
                <a:cs typeface="B Mitra" panose="00000400000000000000" pitchFamily="2" charset="-78"/>
              </a:rPr>
              <a:t>(به منزله علامت اختصاری طبقه‌بندی)</a:t>
            </a:r>
            <a:r>
              <a:rPr lang="fa-IR" sz="2800" dirty="0">
                <a:solidFill>
                  <a:schemeClr val="tx1"/>
                </a:solidFill>
                <a:latin typeface="Tahoma" panose="020B0604030504040204" pitchFamily="34" charset="0"/>
                <a:cs typeface="B Mitra" panose="00000400000000000000" pitchFamily="2" charset="-78"/>
              </a:rPr>
              <a:t>، علامتی رمزی است برای اسم و یا یک موضوع. این علامت مي‌تواند به صورت شماره، حرف (و نشانه)، یا ترکیبی از آنها باشد. </a:t>
            </a:r>
          </a:p>
          <a:p>
            <a:pPr algn="justLow" rtl="1">
              <a:lnSpc>
                <a:spcPct val="120000"/>
              </a:lnSpc>
            </a:pPr>
            <a:r>
              <a:rPr lang="fa-IR" sz="2800" dirty="0">
                <a:solidFill>
                  <a:schemeClr val="tx1"/>
                </a:solidFill>
                <a:latin typeface="Tahoma" panose="020B0604030504040204" pitchFamily="34" charset="0"/>
                <a:cs typeface="B Mitra" panose="00000400000000000000" pitchFamily="2" charset="-78"/>
              </a:rPr>
              <a:t>کدگذاری در اصل به منظور تشخیص سریع محل نگهداری اسناد و مدارک و نامه‌ها انجام  مي‌شود.</a:t>
            </a:r>
          </a:p>
          <a:p>
            <a:pPr algn="justLow" rtl="1">
              <a:lnSpc>
                <a:spcPct val="120000"/>
              </a:lnSpc>
            </a:pPr>
            <a:r>
              <a:rPr lang="fa-IR" sz="2800" dirty="0">
                <a:solidFill>
                  <a:schemeClr val="tx1"/>
                </a:solidFill>
                <a:latin typeface="Tahoma" panose="020B0604030504040204" pitchFamily="34" charset="0"/>
                <a:cs typeface="B Mitra" panose="00000400000000000000" pitchFamily="2" charset="-78"/>
              </a:rPr>
              <a:t>به طورکلی کد، مجموعه‌ای از نمادهاست که برای فشرده کردن اطلاعات اسناد و گردش آن در سازمان مورد استفاده قرار می‌گیرد و </a:t>
            </a:r>
            <a:r>
              <a:rPr lang="fa-IR" sz="2800" dirty="0">
                <a:solidFill>
                  <a:schemeClr val="tx1"/>
                </a:solidFill>
                <a:effectLst/>
                <a:latin typeface="Tahoma" panose="020B0604030504040204" pitchFamily="34" charset="0"/>
                <a:ea typeface="Calibri" panose="020F0502020204030204" pitchFamily="34" charset="0"/>
                <a:cs typeface="B Mitra" panose="00000400000000000000" pitchFamily="2" charset="-78"/>
              </a:rPr>
              <a:t>منظور از کدگذاری، اختصاص شماره بازیابی به اسناد جهت سهولت ذخیره، حفاظت و دسترسی به آن‌هاست.</a:t>
            </a:r>
          </a:p>
        </p:txBody>
      </p:sp>
    </p:spTree>
    <p:extLst>
      <p:ext uri="{BB962C8B-B14F-4D97-AF65-F5344CB8AC3E}">
        <p14:creationId xmlns:p14="http://schemas.microsoft.com/office/powerpoint/2010/main" val="2540158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8D6D4-5470-EE5F-87EC-78F79549096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78A2192-449D-721B-4A40-15839564A69C}"/>
              </a:ext>
            </a:extLst>
          </p:cNvPr>
          <p:cNvSpPr>
            <a:spLocks noGrp="1"/>
          </p:cNvSpPr>
          <p:nvPr>
            <p:ph idx="1"/>
          </p:nvPr>
        </p:nvSpPr>
        <p:spPr/>
        <p:txBody>
          <a:bodyPr>
            <a:normAutofit/>
          </a:bodyPr>
          <a:lstStyle/>
          <a:p>
            <a:pPr algn="justLow" rtl="1"/>
            <a:r>
              <a:rPr lang="fa-IR" sz="32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محل در آرشيو:</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يكي ديگر از شماره‌هاي مورد استفاده در بازيابي اسناد، شناسه محل نگهداري (محل در آرشيو) است. به هر پاكت حاوي اسناد، يك شماره اختصاص دارد. اين شناسه، تركيبي از سه حرف و پنج عدد است كه هر كدام از آنها، بر يكي از مولفه‌هاي محل نگهداري سند اشاره مي‌كند.</a:t>
            </a:r>
          </a:p>
          <a:p>
            <a:pPr algn="justLow" rtl="1"/>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براي نمونه اجزاي شناسه</a:t>
            </a:r>
            <a:r>
              <a:rPr lang="fa-IR" sz="36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1 0 1 آ 1 ب آ 1 </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عبارت است از: اولین پرونده از اولین کارتن در طبقه </a:t>
            </a:r>
            <a:r>
              <a:rPr lang="fa-IR" sz="32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آ</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از اولین قفسه مخزن </a:t>
            </a:r>
            <a:r>
              <a:rPr lang="fa-IR" sz="32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در سالن </a:t>
            </a:r>
            <a:r>
              <a:rPr lang="fa-IR" sz="32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آ</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واقع در اولین طبقه ساختمان.</a:t>
            </a:r>
          </a:p>
          <a:p>
            <a:pPr marL="0" indent="0" algn="justLow" rtl="1">
              <a:buNone/>
            </a:pPr>
            <a:endParaRPr lang="en-US" sz="3200" dirty="0">
              <a:effectLst/>
              <a:latin typeface="Calibri" panose="020F0502020204030204" pitchFamily="34" charset="0"/>
              <a:ea typeface="Calibri" panose="020F0502020204030204" pitchFamily="34" charset="0"/>
              <a:cs typeface="B Mitra" panose="00000400000000000000" pitchFamily="2" charset="-78"/>
            </a:endParaRPr>
          </a:p>
        </p:txBody>
      </p:sp>
      <p:graphicFrame>
        <p:nvGraphicFramePr>
          <p:cNvPr id="4" name="Table 3">
            <a:extLst>
              <a:ext uri="{FF2B5EF4-FFF2-40B4-BE49-F238E27FC236}">
                <a16:creationId xmlns:a16="http://schemas.microsoft.com/office/drawing/2014/main" id="{12DF4D9D-C46A-D752-8F95-E44634CDDA90}"/>
              </a:ext>
            </a:extLst>
          </p:cNvPr>
          <p:cNvGraphicFramePr>
            <a:graphicFrameLocks noGrp="1"/>
          </p:cNvGraphicFramePr>
          <p:nvPr>
            <p:extLst>
              <p:ext uri="{D42A27DB-BD31-4B8C-83A1-F6EECF244321}">
                <p14:modId xmlns:p14="http://schemas.microsoft.com/office/powerpoint/2010/main" val="2554035676"/>
              </p:ext>
            </p:extLst>
          </p:nvPr>
        </p:nvGraphicFramePr>
        <p:xfrm>
          <a:off x="1036320" y="4975268"/>
          <a:ext cx="9984702" cy="893826"/>
        </p:xfrm>
        <a:graphic>
          <a:graphicData uri="http://schemas.openxmlformats.org/drawingml/2006/table">
            <a:tbl>
              <a:tblPr rtl="1" firstRow="1" firstCol="1" lastRow="1" lastCol="1" bandRow="1" bandCol="1">
                <a:tableStyleId>{5C22544A-7EE6-4342-B048-85BDC9FD1C3A}</a:tableStyleId>
              </a:tblPr>
              <a:tblGrid>
                <a:gridCol w="1460310">
                  <a:extLst>
                    <a:ext uri="{9D8B030D-6E8A-4147-A177-3AD203B41FA5}">
                      <a16:colId xmlns:a16="http://schemas.microsoft.com/office/drawing/2014/main" val="563665289"/>
                    </a:ext>
                  </a:extLst>
                </a:gridCol>
                <a:gridCol w="1737598">
                  <a:extLst>
                    <a:ext uri="{9D8B030D-6E8A-4147-A177-3AD203B41FA5}">
                      <a16:colId xmlns:a16="http://schemas.microsoft.com/office/drawing/2014/main" val="2871482473"/>
                    </a:ext>
                  </a:extLst>
                </a:gridCol>
                <a:gridCol w="1366904">
                  <a:extLst>
                    <a:ext uri="{9D8B030D-6E8A-4147-A177-3AD203B41FA5}">
                      <a16:colId xmlns:a16="http://schemas.microsoft.com/office/drawing/2014/main" val="3959435640"/>
                    </a:ext>
                  </a:extLst>
                </a:gridCol>
                <a:gridCol w="1366904">
                  <a:extLst>
                    <a:ext uri="{9D8B030D-6E8A-4147-A177-3AD203B41FA5}">
                      <a16:colId xmlns:a16="http://schemas.microsoft.com/office/drawing/2014/main" val="2060135548"/>
                    </a:ext>
                  </a:extLst>
                </a:gridCol>
                <a:gridCol w="1565449">
                  <a:extLst>
                    <a:ext uri="{9D8B030D-6E8A-4147-A177-3AD203B41FA5}">
                      <a16:colId xmlns:a16="http://schemas.microsoft.com/office/drawing/2014/main" val="3408731499"/>
                    </a:ext>
                  </a:extLst>
                </a:gridCol>
                <a:gridCol w="902997">
                  <a:extLst>
                    <a:ext uri="{9D8B030D-6E8A-4147-A177-3AD203B41FA5}">
                      <a16:colId xmlns:a16="http://schemas.microsoft.com/office/drawing/2014/main" val="4255535606"/>
                    </a:ext>
                  </a:extLst>
                </a:gridCol>
                <a:gridCol w="1584540">
                  <a:extLst>
                    <a:ext uri="{9D8B030D-6E8A-4147-A177-3AD203B41FA5}">
                      <a16:colId xmlns:a16="http://schemas.microsoft.com/office/drawing/2014/main" val="2245771209"/>
                    </a:ext>
                  </a:extLst>
                </a:gridCol>
              </a:tblGrid>
              <a:tr h="0">
                <a:tc>
                  <a:txBody>
                    <a:bodyPr/>
                    <a:lstStyle/>
                    <a:p>
                      <a:pPr algn="ctr" rtl="1">
                        <a:lnSpc>
                          <a:spcPct val="115000"/>
                        </a:lnSpc>
                        <a:spcAft>
                          <a:spcPts val="1000"/>
                        </a:spcAft>
                        <a:tabLst>
                          <a:tab pos="182880" algn="l"/>
                          <a:tab pos="457200" algn="l"/>
                          <a:tab pos="4702810" algn="l"/>
                        </a:tabLst>
                      </a:pPr>
                      <a:r>
                        <a:rPr lang="fa-IR" sz="2800">
                          <a:effectLst/>
                          <a:cs typeface="B Mitra" panose="00000400000000000000" pitchFamily="2" charset="-78"/>
                        </a:rPr>
                        <a:t>01</a:t>
                      </a:r>
                      <a:endParaRPr lang="en-US" sz="280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tabLst>
                          <a:tab pos="182880" algn="l"/>
                          <a:tab pos="457200" algn="l"/>
                          <a:tab pos="4702810" algn="l"/>
                        </a:tabLst>
                      </a:pPr>
                      <a:r>
                        <a:rPr lang="fa-IR" sz="2800">
                          <a:effectLst/>
                          <a:cs typeface="B Mitra" panose="00000400000000000000" pitchFamily="2" charset="-78"/>
                        </a:rPr>
                        <a:t>1</a:t>
                      </a:r>
                      <a:endParaRPr lang="en-US" sz="280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tabLst>
                          <a:tab pos="182880" algn="l"/>
                          <a:tab pos="457200" algn="l"/>
                          <a:tab pos="4702810" algn="l"/>
                        </a:tabLst>
                      </a:pPr>
                      <a:r>
                        <a:rPr lang="fa-IR" sz="2800">
                          <a:effectLst/>
                          <a:cs typeface="B Mitra" panose="00000400000000000000" pitchFamily="2" charset="-78"/>
                        </a:rPr>
                        <a:t>آ</a:t>
                      </a:r>
                      <a:endParaRPr lang="en-US" sz="280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tabLst>
                          <a:tab pos="182880" algn="l"/>
                          <a:tab pos="457200" algn="l"/>
                          <a:tab pos="4702810" algn="l"/>
                        </a:tabLst>
                      </a:pPr>
                      <a:r>
                        <a:rPr lang="fa-IR" sz="2800">
                          <a:effectLst/>
                          <a:cs typeface="B Mitra" panose="00000400000000000000" pitchFamily="2" charset="-78"/>
                        </a:rPr>
                        <a:t>1</a:t>
                      </a:r>
                      <a:endParaRPr lang="en-US" sz="280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tabLst>
                          <a:tab pos="182880" algn="l"/>
                          <a:tab pos="457200" algn="l"/>
                          <a:tab pos="4702810" algn="l"/>
                        </a:tabLst>
                      </a:pPr>
                      <a:r>
                        <a:rPr lang="fa-IR" sz="2800" dirty="0">
                          <a:effectLst/>
                          <a:cs typeface="B Mitra" panose="00000400000000000000" pitchFamily="2" charset="-78"/>
                        </a:rPr>
                        <a:t>ب</a:t>
                      </a:r>
                      <a:endParaRPr lang="en-US" sz="2800"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tabLst>
                          <a:tab pos="182880" algn="l"/>
                          <a:tab pos="457200" algn="l"/>
                          <a:tab pos="4702810" algn="l"/>
                        </a:tabLst>
                      </a:pPr>
                      <a:r>
                        <a:rPr lang="fa-IR" sz="2800">
                          <a:effectLst/>
                          <a:cs typeface="B Mitra" panose="00000400000000000000" pitchFamily="2" charset="-78"/>
                        </a:rPr>
                        <a:t>آ</a:t>
                      </a:r>
                      <a:endParaRPr lang="en-US" sz="280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tabLst>
                          <a:tab pos="182880" algn="l"/>
                          <a:tab pos="457200" algn="l"/>
                          <a:tab pos="4702810" algn="l"/>
                        </a:tabLst>
                      </a:pPr>
                      <a:r>
                        <a:rPr lang="fa-IR" sz="2800">
                          <a:effectLst/>
                          <a:cs typeface="B Mitra" panose="00000400000000000000" pitchFamily="2" charset="-78"/>
                        </a:rPr>
                        <a:t>1</a:t>
                      </a:r>
                      <a:endParaRPr lang="en-US" sz="280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extLst>
                  <a:ext uri="{0D108BD9-81ED-4DB2-BD59-A6C34878D82A}">
                    <a16:rowId xmlns:a16="http://schemas.microsoft.com/office/drawing/2014/main" val="2553628741"/>
                  </a:ext>
                </a:extLst>
              </a:tr>
              <a:tr h="0">
                <a:tc>
                  <a:txBody>
                    <a:bodyPr/>
                    <a:lstStyle/>
                    <a:p>
                      <a:pPr algn="just" rtl="1">
                        <a:lnSpc>
                          <a:spcPct val="115000"/>
                        </a:lnSpc>
                        <a:spcAft>
                          <a:spcPts val="1000"/>
                        </a:spcAft>
                        <a:tabLst>
                          <a:tab pos="182880" algn="l"/>
                          <a:tab pos="457200" algn="l"/>
                          <a:tab pos="4702810" algn="l"/>
                        </a:tabLst>
                      </a:pPr>
                      <a:r>
                        <a:rPr lang="fa-IR" sz="2300" dirty="0">
                          <a:effectLst/>
                          <a:cs typeface="B Mitra" panose="00000400000000000000" pitchFamily="2" charset="-78"/>
                        </a:rPr>
                        <a:t>شماره پرونده</a:t>
                      </a:r>
                      <a:endParaRPr lang="en-US" sz="2300"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just" rtl="1">
                        <a:lnSpc>
                          <a:spcPct val="115000"/>
                        </a:lnSpc>
                        <a:spcAft>
                          <a:spcPts val="1000"/>
                        </a:spcAft>
                        <a:tabLst>
                          <a:tab pos="182880" algn="l"/>
                          <a:tab pos="457200" algn="l"/>
                          <a:tab pos="4702810" algn="l"/>
                        </a:tabLst>
                      </a:pPr>
                      <a:r>
                        <a:rPr lang="fa-IR" sz="2300">
                          <a:effectLst/>
                          <a:cs typeface="B Mitra" panose="00000400000000000000" pitchFamily="2" charset="-78"/>
                        </a:rPr>
                        <a:t>شماره كارتن</a:t>
                      </a:r>
                      <a:endParaRPr lang="en-US" sz="230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just" rtl="1">
                        <a:lnSpc>
                          <a:spcPct val="115000"/>
                        </a:lnSpc>
                        <a:spcAft>
                          <a:spcPts val="1000"/>
                        </a:spcAft>
                        <a:tabLst>
                          <a:tab pos="182880" algn="l"/>
                          <a:tab pos="457200" algn="l"/>
                          <a:tab pos="4702810" algn="l"/>
                        </a:tabLst>
                      </a:pPr>
                      <a:r>
                        <a:rPr lang="fa-IR" sz="2300">
                          <a:effectLst/>
                          <a:cs typeface="B Mitra" panose="00000400000000000000" pitchFamily="2" charset="-78"/>
                        </a:rPr>
                        <a:t>شماره طبقه</a:t>
                      </a:r>
                      <a:endParaRPr lang="en-US" sz="230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just" rtl="1">
                        <a:lnSpc>
                          <a:spcPct val="115000"/>
                        </a:lnSpc>
                        <a:spcAft>
                          <a:spcPts val="1000"/>
                        </a:spcAft>
                        <a:tabLst>
                          <a:tab pos="182880" algn="l"/>
                          <a:tab pos="457200" algn="l"/>
                          <a:tab pos="4702810" algn="l"/>
                        </a:tabLst>
                      </a:pPr>
                      <a:r>
                        <a:rPr lang="fa-IR" sz="2300">
                          <a:effectLst/>
                          <a:cs typeface="B Mitra" panose="00000400000000000000" pitchFamily="2" charset="-78"/>
                        </a:rPr>
                        <a:t>شماره قفسه</a:t>
                      </a:r>
                      <a:endParaRPr lang="en-US" sz="230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just" rtl="1">
                        <a:lnSpc>
                          <a:spcPct val="115000"/>
                        </a:lnSpc>
                        <a:spcAft>
                          <a:spcPts val="1000"/>
                        </a:spcAft>
                        <a:tabLst>
                          <a:tab pos="182880" algn="l"/>
                          <a:tab pos="457200" algn="l"/>
                          <a:tab pos="4702810" algn="l"/>
                        </a:tabLst>
                      </a:pPr>
                      <a:r>
                        <a:rPr lang="fa-IR" sz="2300" dirty="0">
                          <a:effectLst/>
                          <a:cs typeface="B Mitra" panose="00000400000000000000" pitchFamily="2" charset="-78"/>
                        </a:rPr>
                        <a:t>شماره مخزن </a:t>
                      </a:r>
                      <a:endParaRPr lang="en-US" sz="2300"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just" rtl="1">
                        <a:lnSpc>
                          <a:spcPct val="115000"/>
                        </a:lnSpc>
                        <a:spcAft>
                          <a:spcPts val="1000"/>
                        </a:spcAft>
                        <a:tabLst>
                          <a:tab pos="182880" algn="l"/>
                          <a:tab pos="457200" algn="l"/>
                          <a:tab pos="4702810" algn="l"/>
                        </a:tabLst>
                      </a:pPr>
                      <a:r>
                        <a:rPr lang="fa-IR" sz="2300" dirty="0">
                          <a:effectLst/>
                          <a:cs typeface="B Mitra" panose="00000400000000000000" pitchFamily="2" charset="-78"/>
                        </a:rPr>
                        <a:t>سالن</a:t>
                      </a:r>
                      <a:endParaRPr lang="en-US" sz="2300"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just" rtl="1">
                        <a:lnSpc>
                          <a:spcPct val="115000"/>
                        </a:lnSpc>
                        <a:spcAft>
                          <a:spcPts val="1000"/>
                        </a:spcAft>
                        <a:tabLst>
                          <a:tab pos="182880" algn="l"/>
                          <a:tab pos="457200" algn="l"/>
                          <a:tab pos="4702810" algn="l"/>
                        </a:tabLst>
                      </a:pPr>
                      <a:r>
                        <a:rPr lang="fa-IR" sz="2300" dirty="0">
                          <a:effectLst/>
                          <a:cs typeface="B Mitra" panose="00000400000000000000" pitchFamily="2" charset="-78"/>
                        </a:rPr>
                        <a:t>طبقه ساختمان</a:t>
                      </a:r>
                      <a:endParaRPr lang="en-US" sz="2300"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extLst>
                  <a:ext uri="{0D108BD9-81ED-4DB2-BD59-A6C34878D82A}">
                    <a16:rowId xmlns:a16="http://schemas.microsoft.com/office/drawing/2014/main" val="697656593"/>
                  </a:ext>
                </a:extLst>
              </a:tr>
            </a:tbl>
          </a:graphicData>
        </a:graphic>
      </p:graphicFrame>
    </p:spTree>
    <p:extLst>
      <p:ext uri="{BB962C8B-B14F-4D97-AF65-F5344CB8AC3E}">
        <p14:creationId xmlns:p14="http://schemas.microsoft.com/office/powerpoint/2010/main" val="273170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A9F64-8829-86EC-4EEC-37A97098466A}"/>
              </a:ext>
            </a:extLst>
          </p:cNvPr>
          <p:cNvSpPr>
            <a:spLocks noGrp="1"/>
          </p:cNvSpPr>
          <p:nvPr>
            <p:ph type="title"/>
          </p:nvPr>
        </p:nvSpPr>
        <p:spPr/>
        <p:txBody>
          <a:bodyPr>
            <a:normAutofit/>
          </a:bodyPr>
          <a:lstStyle/>
          <a:p>
            <a:pPr algn="r" rtl="1"/>
            <a:r>
              <a:rPr lang="fa-IR" sz="3200" b="1" dirty="0">
                <a:effectLst/>
                <a:latin typeface="Calibri" panose="020F0502020204030204" pitchFamily="34" charset="0"/>
                <a:ea typeface="Calibri" panose="020F0502020204030204" pitchFamily="34" charset="0"/>
                <a:cs typeface="B Nazanin" panose="00000400000000000000" pitchFamily="2" charset="-78"/>
              </a:rPr>
              <a:t>شماره‌ها و کدهای مورد استفاده در فهرست‌نویسی توصیفی</a:t>
            </a:r>
            <a:endParaRPr lang="en-US" sz="7200" b="1" dirty="0"/>
          </a:p>
        </p:txBody>
      </p:sp>
      <p:sp>
        <p:nvSpPr>
          <p:cNvPr id="3" name="Content Placeholder 2">
            <a:extLst>
              <a:ext uri="{FF2B5EF4-FFF2-40B4-BE49-F238E27FC236}">
                <a16:creationId xmlns:a16="http://schemas.microsoft.com/office/drawing/2014/main" id="{8620904F-6CFF-5E48-6918-7858158B9D37}"/>
              </a:ext>
            </a:extLst>
          </p:cNvPr>
          <p:cNvSpPr>
            <a:spLocks noGrp="1"/>
          </p:cNvSpPr>
          <p:nvPr>
            <p:ph idx="1"/>
          </p:nvPr>
        </p:nvSpPr>
        <p:spPr/>
        <p:txBody>
          <a:bodyPr>
            <a:noAutofit/>
          </a:bodyPr>
          <a:lstStyle/>
          <a:p>
            <a:pPr algn="just" rtl="1">
              <a:lnSpc>
                <a:spcPct val="115000"/>
              </a:lnSpc>
              <a:spcAft>
                <a:spcPts val="1000"/>
              </a:spcAft>
            </a:pPr>
            <a:r>
              <a:rPr lang="fa-IR" sz="32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شناسه انتقال: </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به مجموعه اسناد انتقال‌یافته به مخازن اداره‌کل شناسایی و فراهم‌آوری اسناد ملی یا مدیریت‌های منطقه‌ای و استانی سازمان، در هر مرحله انتقال، تخصیص داده می‌شود و در سامانه نرم‌افزاری، عامل پیوند اطلاعات کلی مجموعه‌های اسنادی منتقله، با اسناد زیرمجموعه آنهاست. </a:t>
            </a:r>
          </a:p>
          <a:p>
            <a:pPr algn="just" rtl="1">
              <a:lnSpc>
                <a:spcPct val="115000"/>
              </a:lnSpc>
              <a:spcAft>
                <a:spcPts val="1000"/>
              </a:spcAft>
            </a:pP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شناسه انتقال، مرکب از عناصر چهارگانه سال انتقال، مرحله انتقال (شماره مسلسل دریافت)، شناسه منشأ و شماره مخزن محل نگهداری اسناد است.</a:t>
            </a:r>
            <a:endParaRPr lang="en-US"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r" rtl="1"/>
            <a:endParaRPr lang="en-US" sz="2800" dirty="0">
              <a:cs typeface="B Mitra" panose="00000400000000000000" pitchFamily="2" charset="-78"/>
            </a:endParaRPr>
          </a:p>
        </p:txBody>
      </p:sp>
    </p:spTree>
    <p:extLst>
      <p:ext uri="{BB962C8B-B14F-4D97-AF65-F5344CB8AC3E}">
        <p14:creationId xmlns:p14="http://schemas.microsoft.com/office/powerpoint/2010/main" val="11862426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6DBEA-66A9-392F-7A03-61DC79C08CF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3F8C35B-7B72-20F8-D6C6-3E3D2EBE5AF4}"/>
              </a:ext>
            </a:extLst>
          </p:cNvPr>
          <p:cNvSpPr>
            <a:spLocks noGrp="1"/>
          </p:cNvSpPr>
          <p:nvPr>
            <p:ph idx="1"/>
          </p:nvPr>
        </p:nvSpPr>
        <p:spPr/>
        <p:txBody>
          <a:bodyPr>
            <a:normAutofit/>
          </a:bodyPr>
          <a:lstStyle/>
          <a:p>
            <a:pPr algn="just" rtl="1">
              <a:lnSpc>
                <a:spcPct val="115000"/>
              </a:lnSpc>
              <a:spcAft>
                <a:spcPts val="1000"/>
              </a:spcAft>
            </a:pPr>
            <a:r>
              <a:rPr lang="fa-IR" sz="32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شناسه سند</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شناسه سند، عددی 9 رقمی است که 3 رقم اول سمت چپ، شناسه منشأ و 6 رقم بعدی، نشان‌دهنده شماره ترتیب/ </a:t>
            </a:r>
            <a:r>
              <a:rPr lang="fa-IR" sz="3200" dirty="0">
                <a:solidFill>
                  <a:schemeClr val="tx1"/>
                </a:solidFill>
                <a:latin typeface="Calibri" panose="020F0502020204030204" pitchFamily="34" charset="0"/>
                <a:ea typeface="Calibri" panose="020F0502020204030204" pitchFamily="34" charset="0"/>
                <a:cs typeface="B Mitra" panose="00000400000000000000" pitchFamily="2" charset="-78"/>
              </a:rPr>
              <a:t>مسلسل</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سند در همان منشأ می‌باشد. </a:t>
            </a:r>
          </a:p>
          <a:p>
            <a:pPr algn="just" rtl="1">
              <a:lnSpc>
                <a:spcPct val="115000"/>
              </a:lnSpc>
              <a:spcAft>
                <a:spcPts val="1000"/>
              </a:spcAft>
            </a:pP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برای مثال چهارصد و بیست ‌و ششمین پرونده دریافتی از وزارت کشور، به صورت 293000426 شناسه‌گذاری شده است.</a:t>
            </a:r>
          </a:p>
          <a:p>
            <a:pPr algn="just" rtl="1">
              <a:lnSpc>
                <a:spcPct val="115000"/>
              </a:lnSpc>
              <a:spcAft>
                <a:spcPts val="1000"/>
              </a:spcAft>
            </a:pPr>
            <a:r>
              <a:rPr lang="fa-IR" sz="3200" dirty="0">
                <a:solidFill>
                  <a:schemeClr val="tx1"/>
                </a:solidFill>
                <a:latin typeface="Calibri" panose="020F0502020204030204" pitchFamily="34" charset="0"/>
                <a:ea typeface="Calibri" panose="020F0502020204030204" pitchFamily="34" charset="0"/>
                <a:cs typeface="B Mitra" panose="00000400000000000000" pitchFamily="2" charset="-78"/>
              </a:rPr>
              <a:t>بعدها به صورت 293/426 تبدیل شد.</a:t>
            </a:r>
            <a:endParaRPr lang="en-US"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3196710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2D777-DE56-DD57-53E0-4CAE94DBB7B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F79E5DA-7820-64CC-4567-5264D9071EFB}"/>
              </a:ext>
            </a:extLst>
          </p:cNvPr>
          <p:cNvSpPr>
            <a:spLocks noGrp="1"/>
          </p:cNvSpPr>
          <p:nvPr>
            <p:ph idx="1"/>
          </p:nvPr>
        </p:nvSpPr>
        <p:spPr/>
        <p:txBody>
          <a:bodyPr>
            <a:normAutofit/>
          </a:bodyPr>
          <a:lstStyle/>
          <a:p>
            <a:pPr algn="just" rtl="1">
              <a:lnSpc>
                <a:spcPct val="115000"/>
              </a:lnSpc>
              <a:spcAft>
                <a:spcPts val="1000"/>
              </a:spcAft>
            </a:pPr>
            <a:r>
              <a:rPr lang="fa-IR" sz="32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شناسه بازیابی: </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شناسه بازیابی (شناسه محل نگهداری سند در مخازن پیش آرشیو/ جای‌نما) شامل شش عنصر و دوازده رقم می‌باشد. </a:t>
            </a:r>
          </a:p>
          <a:p>
            <a:pPr algn="just" rtl="1">
              <a:lnSpc>
                <a:spcPct val="115000"/>
              </a:lnSpc>
              <a:spcAft>
                <a:spcPts val="1000"/>
              </a:spcAft>
            </a:pP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برای مثال با اختصاص شناسه 240 به وزارت دارایی، اسناد موجود در کارتن شماره شش که در: طبقه پنجم، قفسه دوم، ردیف سوم از مخزن شماره 101 قرار داده شده است، </a:t>
            </a:r>
          </a:p>
          <a:p>
            <a:pPr algn="just" rtl="1">
              <a:lnSpc>
                <a:spcPct val="115000"/>
              </a:lnSpc>
              <a:spcAft>
                <a:spcPts val="1000"/>
              </a:spcAft>
            </a:pP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نمایش در کاربرگه: 240/101/03/02/5/6    نمایش در سامانه:  240101030256</a:t>
            </a:r>
            <a:endParaRPr lang="en-US"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r" rtl="1"/>
            <a:endParaRPr lang="en-US" sz="3200" dirty="0">
              <a:solidFill>
                <a:schemeClr val="tx1"/>
              </a:solidFill>
              <a:cs typeface="B Mitra" panose="00000400000000000000" pitchFamily="2" charset="-78"/>
            </a:endParaRPr>
          </a:p>
        </p:txBody>
      </p:sp>
    </p:spTree>
    <p:extLst>
      <p:ext uri="{BB962C8B-B14F-4D97-AF65-F5344CB8AC3E}">
        <p14:creationId xmlns:p14="http://schemas.microsoft.com/office/powerpoint/2010/main" val="16762956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6C53C-97DB-E62B-402C-E10EE290B0B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F06D269-72F7-759C-4BBD-039E06CA23BA}"/>
              </a:ext>
            </a:extLst>
          </p:cNvPr>
          <p:cNvSpPr>
            <a:spLocks noGrp="1"/>
          </p:cNvSpPr>
          <p:nvPr>
            <p:ph idx="1"/>
          </p:nvPr>
        </p:nvSpPr>
        <p:spPr/>
        <p:txBody>
          <a:bodyPr>
            <a:normAutofit lnSpcReduction="10000"/>
          </a:bodyPr>
          <a:lstStyle/>
          <a:p>
            <a:pPr algn="just" rtl="1">
              <a:lnSpc>
                <a:spcPct val="115000"/>
              </a:lnSpc>
              <a:spcAft>
                <a:spcPts val="1000"/>
              </a:spcAft>
            </a:pPr>
            <a:r>
              <a:rPr lang="fa-IR" sz="3200" b="1"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شناسه بین‌المللی بازیابی: </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به منظور فراهم‌سازی امکان مبادله اطلاعات در سطح جهانی، شناسه بین‌المللی کشور، شناسه آرشیو ملی یا آرشیوهای منطقه‌ای و استانی، و نیز شناسه مخزن مربوط در این قسمت ثبت می‌شود. مثال: </a:t>
            </a:r>
            <a:r>
              <a:rPr lang="en-US" sz="3200" dirty="0">
                <a:solidFill>
                  <a:schemeClr val="tx1"/>
                </a:solidFill>
                <a:effectLst/>
                <a:latin typeface="Times New Roman" panose="02020603050405020304" pitchFamily="18" charset="0"/>
                <a:ea typeface="Calibri" panose="020F0502020204030204" pitchFamily="34" charset="0"/>
                <a:cs typeface="B Mitra" panose="00000400000000000000" pitchFamily="2" charset="-78"/>
              </a:rPr>
              <a:t>IR NA PF 15</a:t>
            </a:r>
            <a:endParaRPr lang="en-US"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just" rtl="1">
              <a:lnSpc>
                <a:spcPct val="115000"/>
              </a:lnSpc>
              <a:spcAft>
                <a:spcPts val="1000"/>
              </a:spcAft>
            </a:pP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کد شناسه مزبور به ترتیب، حروف اختصاری مفاهیم زیر است: </a:t>
            </a:r>
            <a:endParaRPr lang="en-US"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just" rtl="1">
              <a:lnSpc>
                <a:spcPct val="115000"/>
              </a:lnSpc>
              <a:spcAft>
                <a:spcPts val="1000"/>
              </a:spcAft>
            </a:pP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ایران (</a:t>
            </a:r>
            <a:r>
              <a:rPr lang="en-US"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IRAN</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آرشیو ملی یا ... (</a:t>
            </a:r>
            <a:r>
              <a:rPr lang="en-US" sz="3200" dirty="0">
                <a:solidFill>
                  <a:schemeClr val="tx1"/>
                </a:solidFill>
                <a:effectLst/>
                <a:latin typeface="Times New Roman" panose="02020603050405020304" pitchFamily="18" charset="0"/>
                <a:ea typeface="Calibri" panose="020F0502020204030204" pitchFamily="34" charset="0"/>
                <a:cs typeface="B Mitra" panose="00000400000000000000" pitchFamily="2" charset="-78"/>
              </a:rPr>
              <a:t>National Archives</a:t>
            </a:r>
            <a:r>
              <a:rPr lang="en-US" sz="3200" dirty="0">
                <a:solidFill>
                  <a:schemeClr val="tx1"/>
                </a:solidFill>
                <a:effectLst/>
                <a:latin typeface="B Nazanin" panose="00000400000000000000" pitchFamily="2" charset="-78"/>
                <a:ea typeface="Calibri" panose="020F0502020204030204" pitchFamily="34" charset="0"/>
                <a:cs typeface="B Mitra" panose="00000400000000000000" pitchFamily="2" charset="-78"/>
              </a:rPr>
              <a:t> </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یا ...)، مجموعه‌های شخصی (</a:t>
            </a:r>
            <a:r>
              <a:rPr lang="en-US" sz="3200" dirty="0">
                <a:solidFill>
                  <a:schemeClr val="tx1"/>
                </a:solidFill>
                <a:effectLst/>
                <a:latin typeface="Times New Roman" panose="02020603050405020304" pitchFamily="18" charset="0"/>
                <a:ea typeface="Calibri" panose="020F0502020204030204" pitchFamily="34" charset="0"/>
                <a:cs typeface="B Mitra" panose="00000400000000000000" pitchFamily="2" charset="-78"/>
              </a:rPr>
              <a:t>Personal Fonds</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 شناسه مخزن (15). </a:t>
            </a:r>
            <a:endParaRPr lang="en-US"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r" rtl="1"/>
            <a:endParaRPr lang="en-US" sz="3600" dirty="0">
              <a:cs typeface="B Mitra" panose="00000400000000000000" pitchFamily="2" charset="-78"/>
            </a:endParaRPr>
          </a:p>
        </p:txBody>
      </p:sp>
    </p:spTree>
    <p:extLst>
      <p:ext uri="{BB962C8B-B14F-4D97-AF65-F5344CB8AC3E}">
        <p14:creationId xmlns:p14="http://schemas.microsoft.com/office/powerpoint/2010/main" val="31153811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5EF78-0DFA-4A69-4DFA-4A094DE1F504}"/>
              </a:ext>
            </a:extLst>
          </p:cNvPr>
          <p:cNvSpPr>
            <a:spLocks noGrp="1"/>
          </p:cNvSpPr>
          <p:nvPr>
            <p:ph type="title"/>
          </p:nvPr>
        </p:nvSpPr>
        <p:spPr/>
        <p:txBody>
          <a:bodyPr>
            <a:normAutofit/>
          </a:bodyPr>
          <a:lstStyle/>
          <a:p>
            <a:pPr algn="r" rtl="1"/>
            <a:r>
              <a:rPr lang="fa-IR" sz="3200" b="1"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rPr>
              <a:t>شناسه بین‌المللی</a:t>
            </a:r>
            <a:r>
              <a:rPr lang="en-US" sz="3200" b="1"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rPr>
              <a:t> </a:t>
            </a:r>
            <a:r>
              <a:rPr lang="fa-IR" sz="3200" b="1" dirty="0">
                <a:solidFill>
                  <a:schemeClr val="tx1"/>
                </a:solidFill>
                <a:latin typeface="Times New Roman" panose="02020603050405020304" pitchFamily="18" charset="0"/>
                <a:ea typeface="Calibri" panose="020F0502020204030204" pitchFamily="34" charset="0"/>
                <a:cs typeface="B Nazanin" panose="00000400000000000000" pitchFamily="2" charset="-78"/>
              </a:rPr>
              <a:t>آ</a:t>
            </a:r>
            <a:r>
              <a:rPr lang="fa-IR" sz="3200" b="1"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rPr>
              <a:t>رشیوی</a:t>
            </a:r>
            <a:endParaRPr lang="en-US" sz="7200" b="1" dirty="0">
              <a:solidFill>
                <a:schemeClr val="tx1"/>
              </a:solidFill>
            </a:endParaRPr>
          </a:p>
        </p:txBody>
      </p:sp>
      <p:sp>
        <p:nvSpPr>
          <p:cNvPr id="3" name="Content Placeholder 2">
            <a:extLst>
              <a:ext uri="{FF2B5EF4-FFF2-40B4-BE49-F238E27FC236}">
                <a16:creationId xmlns:a16="http://schemas.microsoft.com/office/drawing/2014/main" id="{3E83C966-245A-0C02-6BED-4CAAD50F8130}"/>
              </a:ext>
            </a:extLst>
          </p:cNvPr>
          <p:cNvSpPr>
            <a:spLocks noGrp="1"/>
          </p:cNvSpPr>
          <p:nvPr>
            <p:ph idx="1"/>
          </p:nvPr>
        </p:nvSpPr>
        <p:spPr/>
        <p:txBody>
          <a:bodyPr>
            <a:normAutofit lnSpcReduction="10000"/>
          </a:bodyPr>
          <a:lstStyle/>
          <a:p>
            <a:pPr algn="justLow"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B Zar" panose="00000400000000000000" pitchFamily="2" charset="-78"/>
              </a:rPr>
              <a:t>IR NA PF 15</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(File) : Iran, National Library and Archives</a:t>
            </a:r>
          </a:p>
          <a:p>
            <a:pPr algn="l"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CA OTY F0453</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Fonds) </a:t>
            </a:r>
            <a:r>
              <a:rPr lang="en-US" sz="2400" i="1"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rPr>
              <a:t>:</a:t>
            </a:r>
            <a:r>
              <a:rPr lang="en-US" sz="2400" dirty="0">
                <a:solidFill>
                  <a:schemeClr val="tx1"/>
                </a:solidFill>
                <a:latin typeface="Times New Roman" panose="02020603050405020304" pitchFamily="18" charset="0"/>
                <a:ea typeface="Calibri" panose="020F0502020204030204" pitchFamily="34" charset="0"/>
                <a:cs typeface="B Nazanin" panose="00000400000000000000" pitchFamily="2" charset="-78"/>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Canada, York University Archives</a:t>
            </a:r>
            <a:endParaRPr lang="en-US" sz="2400"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endParaRPr>
          </a:p>
          <a:p>
            <a:pPr algn="l"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CA OONAD R610-134-2-E</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Fonds) : National Archives of Canada</a:t>
            </a:r>
            <a:endParaRPr lang="en-US" sz="2400"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endParaRPr>
          </a:p>
          <a:p>
            <a:pPr algn="l"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US </a:t>
            </a:r>
            <a:r>
              <a:rPr lang="en-US" sz="24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MnHi</a:t>
            </a: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P2141 </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Fonds) : U.S., Minnesota Historical Society</a:t>
            </a:r>
            <a:endParaRPr lang="en-US" sz="2400"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endParaRPr>
          </a:p>
          <a:p>
            <a:pPr algn="l"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US DNA NWDNC-77-WDMC</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Series) : U.S. National Archives &amp; Records Administration</a:t>
            </a:r>
            <a:endParaRPr lang="en-US" sz="2400"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endParaRPr>
          </a:p>
          <a:p>
            <a:pPr algn="l"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AU A: NLA MS 8822</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Fonds) : National Library of Australia</a:t>
            </a:r>
            <a:endParaRPr lang="en-US" sz="2400"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endParaRPr>
          </a:p>
          <a:p>
            <a:pPr algn="l"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FR CHAN/363 AP 15</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File) </a:t>
            </a:r>
            <a:r>
              <a:rPr lang="en-US" sz="2400" dirty="0">
                <a:solidFill>
                  <a:schemeClr val="tx1"/>
                </a:solidFill>
                <a:latin typeface="Times New Roman" panose="02020603050405020304" pitchFamily="18" charset="0"/>
                <a:ea typeface="Calibri" panose="020F0502020204030204" pitchFamily="34" charset="0"/>
                <a:cs typeface="B Nazanin" panose="00000400000000000000" pitchFamily="2" charset="-78"/>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France, Centre </a:t>
            </a:r>
            <a:r>
              <a:rPr lang="en-US" sz="2400" i="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historique</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des Archives </a:t>
            </a:r>
            <a:r>
              <a:rPr lang="en-US" sz="2400" i="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nationales</a:t>
            </a:r>
            <a:endParaRPr lang="en-US" sz="2400"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26499363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FE985-3E2F-1392-528C-05C1A73266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AEAA207-AC47-73F3-CD28-1AA914B999C6}"/>
              </a:ext>
            </a:extLst>
          </p:cNvPr>
          <p:cNvSpPr>
            <a:spLocks noGrp="1"/>
          </p:cNvSpPr>
          <p:nvPr>
            <p:ph idx="1"/>
          </p:nvPr>
        </p:nvSpPr>
        <p:spPr/>
        <p:txBody>
          <a:bodyPr>
            <a:normAutofit/>
          </a:bodyPr>
          <a:lstStyle/>
          <a:p>
            <a:pPr algn="l"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FR AD 53/234 J</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Fonds) : France, archives </a:t>
            </a:r>
            <a:r>
              <a:rPr lang="en-US" sz="2400" i="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départementales</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de la </a:t>
            </a:r>
            <a:r>
              <a:rPr lang="en-US" sz="2400" i="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Mayenne</a:t>
            </a:r>
            <a:endParaRPr lang="en-US" sz="2400"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endParaRPr>
          </a:p>
          <a:p>
            <a:pPr algn="l"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FR AN 320 AP</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Fonds) </a:t>
            </a:r>
            <a:r>
              <a:rPr lang="en-US" sz="2400" dirty="0">
                <a:solidFill>
                  <a:schemeClr val="tx1"/>
                </a:solidFill>
                <a:latin typeface="Times New Roman" panose="02020603050405020304" pitchFamily="18" charset="0"/>
                <a:ea typeface="Calibri" panose="020F0502020204030204" pitchFamily="34" charset="0"/>
                <a:cs typeface="B Nazanin" panose="00000400000000000000" pitchFamily="2" charset="-78"/>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Direction des archives de France</a:t>
            </a:r>
            <a:endParaRPr lang="en-US" sz="2400"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endParaRPr>
          </a:p>
          <a:p>
            <a:pPr algn="l"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IT AS FI</a:t>
            </a:r>
            <a:r>
              <a:rPr lang="en-US" sz="2400" dirty="0">
                <a:solidFill>
                  <a:schemeClr val="tx1"/>
                </a:solidFill>
                <a:latin typeface="Times New Roman" panose="02020603050405020304" pitchFamily="18" charset="0"/>
                <a:ea typeface="Calibri" panose="020F0502020204030204" pitchFamily="34" charset="0"/>
                <a:cs typeface="B Nazanin" panose="00000400000000000000" pitchFamily="2" charset="-78"/>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Italy, </a:t>
            </a:r>
            <a:r>
              <a:rPr lang="en-US" sz="2400" i="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Archivio</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di </a:t>
            </a:r>
            <a:r>
              <a:rPr lang="en-US" sz="2400" i="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Stato</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di Firenze (</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Note: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Reference code for a repository)</a:t>
            </a:r>
            <a:r>
              <a:rPr lang="fa-IR"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endParaRPr>
          </a:p>
          <a:p>
            <a:pPr algn="l"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IT ISR FI </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Italy, </a:t>
            </a:r>
            <a:r>
              <a:rPr lang="en-US" sz="2400" i="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Istituto</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Storico</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della</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Resistenza</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in Toscana (</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Note: </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Reference code for a repository.)</a:t>
            </a:r>
            <a:endParaRPr lang="en-US" sz="2400"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endParaRPr>
          </a:p>
          <a:p>
            <a:pPr algn="l" rtl="0">
              <a:spcAft>
                <a:spcPts val="600"/>
              </a:spcAft>
            </a:pP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BR AN SA </a:t>
            </a:r>
            <a:r>
              <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Fonds): Brazil, </a:t>
            </a:r>
            <a:r>
              <a:rPr lang="en-US" sz="2400" i="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Arquivo</a:t>
            </a:r>
            <a:r>
              <a:rPr lang="en-US" sz="24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Nacional</a:t>
            </a:r>
            <a:endParaRPr lang="en-US" sz="2400" dirty="0">
              <a:solidFill>
                <a:schemeClr val="tx1"/>
              </a:solidFill>
              <a:effectLst/>
              <a:latin typeface="Times New Roman" panose="02020603050405020304" pitchFamily="18" charset="0"/>
              <a:ea typeface="Calibri" panose="020F0502020204030204" pitchFamily="34" charset="0"/>
              <a:cs typeface="B Nazanin" panose="00000400000000000000" pitchFamily="2" charset="-78"/>
            </a:endParaRPr>
          </a:p>
          <a:p>
            <a:endParaRPr lang="en-US" dirty="0"/>
          </a:p>
        </p:txBody>
      </p:sp>
    </p:spTree>
    <p:extLst>
      <p:ext uri="{BB962C8B-B14F-4D97-AF65-F5344CB8AC3E}">
        <p14:creationId xmlns:p14="http://schemas.microsoft.com/office/powerpoint/2010/main" val="19841569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28312-7FAA-3121-98E8-BD8C1C7F9AED}"/>
              </a:ext>
            </a:extLst>
          </p:cNvPr>
          <p:cNvSpPr>
            <a:spLocks noGrp="1"/>
          </p:cNvSpPr>
          <p:nvPr>
            <p:ph type="title"/>
          </p:nvPr>
        </p:nvSpPr>
        <p:spPr/>
        <p:txBody>
          <a:bodyPr>
            <a:normAutofit/>
          </a:bodyPr>
          <a:lstStyle/>
          <a:p>
            <a:pPr algn="r" rtl="1"/>
            <a:r>
              <a:rPr lang="fa-IR" sz="4400" b="1" dirty="0">
                <a:cs typeface="B Mitra" panose="00000400000000000000" pitchFamily="2" charset="-78"/>
              </a:rPr>
              <a:t>کدگذاری مفهومی</a:t>
            </a:r>
            <a:endParaRPr lang="en-US" sz="4400" b="1" dirty="0">
              <a:cs typeface="B Mitra" panose="00000400000000000000" pitchFamily="2" charset="-78"/>
            </a:endParaRPr>
          </a:p>
        </p:txBody>
      </p:sp>
      <p:sp>
        <p:nvSpPr>
          <p:cNvPr id="3" name="Content Placeholder 2">
            <a:extLst>
              <a:ext uri="{FF2B5EF4-FFF2-40B4-BE49-F238E27FC236}">
                <a16:creationId xmlns:a16="http://schemas.microsoft.com/office/drawing/2014/main" id="{0A9EF9F4-86EA-3A24-DD0C-EC7E4B1B9C83}"/>
              </a:ext>
            </a:extLst>
          </p:cNvPr>
          <p:cNvSpPr>
            <a:spLocks noGrp="1"/>
          </p:cNvSpPr>
          <p:nvPr>
            <p:ph idx="1"/>
          </p:nvPr>
        </p:nvSpPr>
        <p:spPr/>
        <p:txBody>
          <a:bodyPr>
            <a:normAutofit/>
          </a:bodyPr>
          <a:lstStyle/>
          <a:p>
            <a:pPr marL="342900" lvl="0" indent="-342900" algn="just" rtl="1">
              <a:lnSpc>
                <a:spcPct val="115000"/>
              </a:lnSpc>
              <a:spcAft>
                <a:spcPts val="1000"/>
              </a:spcAft>
              <a:buFont typeface="Symbol" panose="05050102010706020507" pitchFamily="18" charset="2"/>
              <a:buChar char=""/>
            </a:pPr>
            <a:r>
              <a:rPr lang="fa-IR" sz="3200" dirty="0">
                <a:solidFill>
                  <a:srgbClr val="000000"/>
                </a:solidFill>
                <a:effectLst/>
                <a:highlight>
                  <a:srgbClr val="FFFFFF"/>
                </a:highlight>
                <a:latin typeface="Calibri" panose="020F0502020204030204" pitchFamily="34" charset="0"/>
                <a:ea typeface="Calibri" panose="020F0502020204030204" pitchFamily="34" charset="0"/>
                <a:cs typeface="B Mitra" panose="00000400000000000000" pitchFamily="2" charset="-78"/>
              </a:rPr>
              <a:t>در نمونه های قبلی از کدهایی که مفهومی را در خود دارند استفاده شده بود.</a:t>
            </a:r>
          </a:p>
          <a:p>
            <a:pPr marL="342900" lvl="0" indent="-342900" algn="just" rtl="1">
              <a:lnSpc>
                <a:spcPct val="115000"/>
              </a:lnSpc>
              <a:spcAft>
                <a:spcPts val="1000"/>
              </a:spcAft>
              <a:buFont typeface="Symbol" panose="05050102010706020507" pitchFamily="18" charset="2"/>
              <a:buChar char=""/>
            </a:pPr>
            <a:r>
              <a:rPr lang="fa-IR" sz="3200" dirty="0">
                <a:solidFill>
                  <a:srgbClr val="000000"/>
                </a:solidFill>
                <a:effectLst/>
                <a:highlight>
                  <a:srgbClr val="FFFFFF"/>
                </a:highlight>
                <a:latin typeface="Calibri" panose="020F0502020204030204" pitchFamily="34" charset="0"/>
                <a:ea typeface="Calibri" panose="020F0502020204030204" pitchFamily="34" charset="0"/>
                <a:cs typeface="B Mitra" panose="00000400000000000000" pitchFamily="2" charset="-78"/>
              </a:rPr>
              <a:t>مهم‌ترین خصوصیت کدهای مفهومی نشان دادن اطلاعاتی درباره سندی است که کد شده است. در اکثر موارد چنین کدهایی مشخصات یگانه‌ای را نیز ارائه می کنند. </a:t>
            </a:r>
          </a:p>
          <a:p>
            <a:pPr marL="342900" indent="-342900" algn="just" rtl="1">
              <a:lnSpc>
                <a:spcPct val="115000"/>
              </a:lnSpc>
              <a:spcAft>
                <a:spcPts val="1000"/>
              </a:spcAft>
              <a:buFont typeface="Symbol" panose="05050102010706020507" pitchFamily="18" charset="2"/>
              <a:buChar char=""/>
            </a:pPr>
            <a:r>
              <a:rPr lang="fa-IR" sz="3200" dirty="0">
                <a:solidFill>
                  <a:schemeClr val="tx1"/>
                </a:solidFill>
                <a:effectLst/>
                <a:latin typeface="Times New Roman" panose="02020603050405020304" pitchFamily="18" charset="0"/>
                <a:ea typeface="Times New Roman" panose="02020603050405020304" pitchFamily="18" charset="0"/>
                <a:cs typeface="B Mitra" panose="00000400000000000000" pitchFamily="2" charset="-78"/>
              </a:rPr>
              <a:t>برای مثال طرح طبقه­بندي آرشيو ملي كبك از 11 طبقه و 21 بخش تشکیل شده است.</a:t>
            </a:r>
            <a:endParaRPr lang="en-US" sz="3200" dirty="0">
              <a:solidFill>
                <a:schemeClr val="tx1"/>
              </a:solidFill>
              <a:cs typeface="B Mitra" panose="00000400000000000000" pitchFamily="2" charset="-78"/>
            </a:endParaRPr>
          </a:p>
        </p:txBody>
      </p:sp>
    </p:spTree>
    <p:extLst>
      <p:ext uri="{BB962C8B-B14F-4D97-AF65-F5344CB8AC3E}">
        <p14:creationId xmlns:p14="http://schemas.microsoft.com/office/powerpoint/2010/main" val="13020479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06DD9-CF09-5633-986B-F637988AA08E}"/>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DC2BD8D9-E4AE-6B62-3B82-2B8B41F4FAEF}"/>
              </a:ext>
            </a:extLst>
          </p:cNvPr>
          <p:cNvGraphicFramePr>
            <a:graphicFrameLocks noGrp="1"/>
          </p:cNvGraphicFramePr>
          <p:nvPr>
            <p:ph idx="1"/>
          </p:nvPr>
        </p:nvGraphicFramePr>
        <p:xfrm>
          <a:off x="1460310" y="286603"/>
          <a:ext cx="8966579" cy="4567331"/>
        </p:xfrm>
        <a:graphic>
          <a:graphicData uri="http://schemas.openxmlformats.org/drawingml/2006/table">
            <a:tbl>
              <a:tblPr firstRow="1" bandRow="1">
                <a:tableStyleId>{5C22544A-7EE6-4342-B048-85BDC9FD1C3A}</a:tableStyleId>
              </a:tblPr>
              <a:tblGrid>
                <a:gridCol w="6144198">
                  <a:extLst>
                    <a:ext uri="{9D8B030D-6E8A-4147-A177-3AD203B41FA5}">
                      <a16:colId xmlns:a16="http://schemas.microsoft.com/office/drawing/2014/main" val="1469299513"/>
                    </a:ext>
                  </a:extLst>
                </a:gridCol>
                <a:gridCol w="2822381">
                  <a:extLst>
                    <a:ext uri="{9D8B030D-6E8A-4147-A177-3AD203B41FA5}">
                      <a16:colId xmlns:a16="http://schemas.microsoft.com/office/drawing/2014/main" val="2275801260"/>
                    </a:ext>
                  </a:extLst>
                </a:gridCol>
              </a:tblGrid>
              <a:tr h="452531">
                <a:tc>
                  <a:txBody>
                    <a:bodyPr/>
                    <a:lstStyle/>
                    <a:p>
                      <a:pPr algn="ctr"/>
                      <a:r>
                        <a:rPr lang="fa-IR" dirty="0">
                          <a:cs typeface="B Mitra" panose="00000400000000000000" pitchFamily="2" charset="-78"/>
                        </a:rPr>
                        <a:t>بخش</a:t>
                      </a:r>
                      <a:endParaRPr lang="en-US" dirty="0">
                        <a:cs typeface="B Mitra" panose="00000400000000000000" pitchFamily="2" charset="-78"/>
                      </a:endParaRPr>
                    </a:p>
                  </a:txBody>
                  <a:tcPr/>
                </a:tc>
                <a:tc>
                  <a:txBody>
                    <a:bodyPr/>
                    <a:lstStyle/>
                    <a:p>
                      <a:pPr algn="ctr"/>
                      <a:r>
                        <a:rPr lang="fa-IR" dirty="0">
                          <a:cs typeface="B Mitra" panose="00000400000000000000" pitchFamily="2" charset="-78"/>
                        </a:rPr>
                        <a:t>طبقه</a:t>
                      </a:r>
                      <a:endParaRPr lang="en-US" dirty="0">
                        <a:cs typeface="B Mitra" panose="00000400000000000000" pitchFamily="2" charset="-78"/>
                      </a:endParaRPr>
                    </a:p>
                  </a:txBody>
                  <a:tcPr/>
                </a:tc>
                <a:extLst>
                  <a:ext uri="{0D108BD9-81ED-4DB2-BD59-A6C34878D82A}">
                    <a16:rowId xmlns:a16="http://schemas.microsoft.com/office/drawing/2014/main" val="425842436"/>
                  </a:ext>
                </a:extLst>
              </a:tr>
              <a:tr h="3846514">
                <a:tc>
                  <a:txBody>
                    <a:bodyPr/>
                    <a:lstStyle/>
                    <a:p>
                      <a:pPr algn="justLow" rtl="1"/>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اسناد نقشه­برداري از زمين </a:t>
                      </a:r>
                      <a:r>
                        <a:rPr lang="en-US" sz="2400" b="1" dirty="0">
                          <a:effectLst/>
                          <a:latin typeface="Times New Roman" panose="02020603050405020304" pitchFamily="18" charset="0"/>
                          <a:ea typeface="Times New Roman" panose="02020603050405020304" pitchFamily="18" charset="0"/>
                          <a:cs typeface="B Mitra" panose="00000400000000000000" pitchFamily="2" charset="-78"/>
                        </a:rPr>
                        <a:t>A</a:t>
                      </a:r>
                      <a:endParaRPr lang="en-US" sz="2000" dirty="0">
                        <a:effectLst/>
                        <a:latin typeface="Times New Roman" panose="02020603050405020304" pitchFamily="18" charset="0"/>
                        <a:ea typeface="Times New Roman" panose="02020603050405020304" pitchFamily="18" charset="0"/>
                        <a:cs typeface="B Mitra" panose="00000400000000000000" pitchFamily="2" charset="-78"/>
                      </a:endParaRPr>
                    </a:p>
                    <a:p>
                      <a:pPr algn="justLow" rtl="1"/>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معلمي و كتابداري </a:t>
                      </a:r>
                      <a:r>
                        <a:rPr lang="en-US" sz="2400" b="1" dirty="0">
                          <a:effectLst/>
                          <a:latin typeface="Times New Roman" panose="02020603050405020304" pitchFamily="18" charset="0"/>
                          <a:ea typeface="Times New Roman" panose="02020603050405020304" pitchFamily="18" charset="0"/>
                          <a:cs typeface="B Mitra" panose="00000400000000000000" pitchFamily="2" charset="-78"/>
                        </a:rPr>
                        <a:t>C</a:t>
                      </a:r>
                      <a:endParaRPr lang="en-US" sz="2000" dirty="0">
                        <a:effectLst/>
                        <a:latin typeface="Times New Roman" panose="02020603050405020304" pitchFamily="18" charset="0"/>
                        <a:ea typeface="Times New Roman" panose="02020603050405020304" pitchFamily="18" charset="0"/>
                        <a:cs typeface="B Mitra" panose="00000400000000000000" pitchFamily="2" charset="-78"/>
                      </a:endParaRPr>
                    </a:p>
                    <a:p>
                      <a:pPr algn="justLow" rtl="1"/>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دفاتر ثبت محلي </a:t>
                      </a:r>
                      <a:r>
                        <a:rPr lang="en-US" sz="2400" b="1" dirty="0">
                          <a:effectLst/>
                          <a:latin typeface="Times New Roman" panose="02020603050405020304" pitchFamily="18" charset="0"/>
                          <a:ea typeface="Times New Roman" panose="02020603050405020304" pitchFamily="18" charset="0"/>
                          <a:cs typeface="B Mitra" panose="00000400000000000000" pitchFamily="2" charset="-78"/>
                        </a:rPr>
                        <a:t>E</a:t>
                      </a:r>
                      <a:endParaRPr lang="en-US" sz="2000" dirty="0">
                        <a:effectLst/>
                        <a:latin typeface="Times New Roman" panose="02020603050405020304" pitchFamily="18" charset="0"/>
                        <a:ea typeface="Times New Roman" panose="02020603050405020304" pitchFamily="18" charset="0"/>
                        <a:cs typeface="B Mitra" panose="00000400000000000000" pitchFamily="2" charset="-78"/>
                      </a:endParaRPr>
                    </a:p>
                    <a:p>
                      <a:pPr algn="justLow" rtl="1"/>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حراج­هايي كه مزايده­گران و بخش­داري ترتيب مي­دهند. </a:t>
                      </a:r>
                      <a:r>
                        <a:rPr lang="en-US" sz="2400" b="1" dirty="0">
                          <a:effectLst/>
                          <a:latin typeface="Times New Roman" panose="02020603050405020304" pitchFamily="18" charset="0"/>
                          <a:ea typeface="Times New Roman" panose="02020603050405020304" pitchFamily="18" charset="0"/>
                          <a:cs typeface="B Mitra" panose="00000400000000000000" pitchFamily="2" charset="-78"/>
                        </a:rPr>
                        <a:t>L</a:t>
                      </a:r>
                      <a:endParaRPr lang="en-US" sz="2000" dirty="0">
                        <a:effectLst/>
                        <a:latin typeface="Times New Roman" panose="02020603050405020304" pitchFamily="18" charset="0"/>
                        <a:ea typeface="Times New Roman" panose="02020603050405020304" pitchFamily="18" charset="0"/>
                        <a:cs typeface="B Mitra" panose="00000400000000000000" pitchFamily="2" charset="-78"/>
                      </a:endParaRPr>
                    </a:p>
                    <a:p>
                      <a:pPr algn="justLow" rtl="1"/>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ازدواج­هاي شهري </a:t>
                      </a:r>
                      <a:r>
                        <a:rPr lang="en-US" sz="2400" b="1" dirty="0">
                          <a:effectLst/>
                          <a:latin typeface="Times New Roman" panose="02020603050405020304" pitchFamily="18" charset="0"/>
                          <a:ea typeface="Times New Roman" panose="02020603050405020304" pitchFamily="18" charset="0"/>
                          <a:cs typeface="B Mitra" panose="00000400000000000000" pitchFamily="2" charset="-78"/>
                        </a:rPr>
                        <a:t>M</a:t>
                      </a:r>
                      <a:endParaRPr lang="en-US" sz="2000" dirty="0">
                        <a:effectLst/>
                        <a:latin typeface="Times New Roman" panose="02020603050405020304" pitchFamily="18" charset="0"/>
                        <a:ea typeface="Times New Roman" panose="02020603050405020304" pitchFamily="18" charset="0"/>
                        <a:cs typeface="B Mitra" panose="00000400000000000000" pitchFamily="2" charset="-78"/>
                      </a:endParaRPr>
                    </a:p>
                    <a:p>
                      <a:pPr algn="justLow" rtl="1"/>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اسناد دفترخانه­هاي رسمي </a:t>
                      </a:r>
                      <a:r>
                        <a:rPr lang="en-US" sz="2400" b="1" dirty="0">
                          <a:effectLst/>
                          <a:latin typeface="Times New Roman" panose="02020603050405020304" pitchFamily="18" charset="0"/>
                          <a:ea typeface="Times New Roman" panose="02020603050405020304" pitchFamily="18" charset="0"/>
                          <a:cs typeface="B Mitra" panose="00000400000000000000" pitchFamily="2" charset="-78"/>
                        </a:rPr>
                        <a:t>N</a:t>
                      </a:r>
                      <a:endParaRPr lang="en-US" sz="2000" dirty="0">
                        <a:effectLst/>
                        <a:latin typeface="Times New Roman" panose="02020603050405020304" pitchFamily="18" charset="0"/>
                        <a:ea typeface="Times New Roman" panose="02020603050405020304" pitchFamily="18" charset="0"/>
                        <a:cs typeface="B Mitra" panose="00000400000000000000" pitchFamily="2" charset="-78"/>
                      </a:endParaRPr>
                    </a:p>
                    <a:p>
                      <a:pPr algn="justLow" rtl="1"/>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خلاصه مذاكرات در خصوص موضوعات غيرمستمر </a:t>
                      </a:r>
                      <a:r>
                        <a:rPr lang="en-US" sz="2400" b="1" dirty="0">
                          <a:effectLst/>
                          <a:latin typeface="Times New Roman" panose="02020603050405020304" pitchFamily="18" charset="0"/>
                          <a:ea typeface="Times New Roman" panose="02020603050405020304" pitchFamily="18" charset="0"/>
                          <a:cs typeface="B Mitra" panose="00000400000000000000" pitchFamily="2" charset="-78"/>
                        </a:rPr>
                        <a:t>P</a:t>
                      </a:r>
                      <a:endParaRPr lang="en-US" sz="2000" dirty="0">
                        <a:effectLst/>
                        <a:latin typeface="Times New Roman" panose="02020603050405020304" pitchFamily="18" charset="0"/>
                        <a:ea typeface="Times New Roman" panose="02020603050405020304" pitchFamily="18" charset="0"/>
                        <a:cs typeface="B Mitra" panose="00000400000000000000" pitchFamily="2" charset="-78"/>
                      </a:endParaRPr>
                    </a:p>
                    <a:p>
                      <a:pPr algn="justLow" rtl="1"/>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مطالب ضمني و اشارات </a:t>
                      </a:r>
                      <a:r>
                        <a:rPr lang="en-US" sz="2400" b="1" dirty="0">
                          <a:effectLst/>
                          <a:latin typeface="Times New Roman" panose="02020603050405020304" pitchFamily="18" charset="0"/>
                          <a:ea typeface="Times New Roman" panose="02020603050405020304" pitchFamily="18" charset="0"/>
                          <a:cs typeface="B Mitra" panose="00000400000000000000" pitchFamily="2" charset="-78"/>
                        </a:rPr>
                        <a:t>R</a:t>
                      </a:r>
                      <a:endParaRPr lang="en-US" sz="2000" dirty="0">
                        <a:effectLst/>
                        <a:latin typeface="Times New Roman" panose="02020603050405020304" pitchFamily="18" charset="0"/>
                        <a:ea typeface="Times New Roman" panose="02020603050405020304" pitchFamily="18" charset="0"/>
                        <a:cs typeface="B Mitra" panose="00000400000000000000" pitchFamily="2" charset="-78"/>
                      </a:endParaRPr>
                    </a:p>
                    <a:p>
                      <a:pPr algn="justLow" rtl="1"/>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خلاصه­اي از مميزي­هاي مالكانه </a:t>
                      </a:r>
                      <a:r>
                        <a:rPr lang="en-US" sz="2400" b="1" dirty="0">
                          <a:effectLst/>
                          <a:latin typeface="Times New Roman" panose="02020603050405020304" pitchFamily="18" charset="0"/>
                          <a:ea typeface="Times New Roman" panose="02020603050405020304" pitchFamily="18" charset="0"/>
                          <a:cs typeface="B Mitra" panose="00000400000000000000" pitchFamily="2" charset="-78"/>
                        </a:rPr>
                        <a:t>S</a:t>
                      </a:r>
                      <a:endParaRPr lang="en-US" sz="2000" dirty="0">
                        <a:effectLst/>
                        <a:latin typeface="Times New Roman" panose="02020603050405020304" pitchFamily="18" charset="0"/>
                        <a:ea typeface="Times New Roman" panose="02020603050405020304" pitchFamily="18" charset="0"/>
                        <a:cs typeface="B Mitra" panose="00000400000000000000" pitchFamily="2" charset="-78"/>
                      </a:endParaRPr>
                    </a:p>
                    <a:p>
                      <a:pPr algn="justLow" rtl="1"/>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وصيت­نامه­ها </a:t>
                      </a:r>
                      <a:r>
                        <a:rPr lang="en-US" sz="2400" b="1" dirty="0">
                          <a:effectLst/>
                          <a:latin typeface="Times New Roman" panose="02020603050405020304" pitchFamily="18" charset="0"/>
                          <a:ea typeface="Times New Roman" panose="02020603050405020304" pitchFamily="18" charset="0"/>
                          <a:cs typeface="B Mitra" panose="00000400000000000000" pitchFamily="2" charset="-78"/>
                        </a:rPr>
                        <a:t>T</a:t>
                      </a:r>
                      <a:endParaRPr lang="en-US" sz="2000" dirty="0">
                        <a:effectLst/>
                        <a:latin typeface="Times New Roman" panose="02020603050405020304" pitchFamily="18" charset="0"/>
                        <a:ea typeface="Times New Roman" panose="02020603050405020304" pitchFamily="18" charset="0"/>
                        <a:cs typeface="B Mitra" panose="00000400000000000000" pitchFamily="2" charset="-78"/>
                      </a:endParaRPr>
                    </a:p>
                    <a:p>
                      <a:pPr algn="justLow" rtl="1"/>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ثبت اختراعات </a:t>
                      </a:r>
                      <a:r>
                        <a:rPr lang="en-US" sz="2400" b="1" dirty="0">
                          <a:effectLst/>
                          <a:latin typeface="Times New Roman" panose="02020603050405020304" pitchFamily="18" charset="0"/>
                          <a:ea typeface="Times New Roman" panose="02020603050405020304" pitchFamily="18" charset="0"/>
                          <a:cs typeface="B Mitra" panose="00000400000000000000" pitchFamily="2" charset="-78"/>
                        </a:rPr>
                        <a:t>V</a:t>
                      </a:r>
                      <a:endParaRPr lang="en-US" sz="2000" dirty="0">
                        <a:effectLst/>
                        <a:latin typeface="Times New Roman" panose="02020603050405020304" pitchFamily="18" charset="0"/>
                        <a:ea typeface="Times New Roman" panose="02020603050405020304" pitchFamily="18" charset="0"/>
                        <a:cs typeface="B Mitra" panose="00000400000000000000" pitchFamily="2" charset="-78"/>
                      </a:endParaRPr>
                    </a:p>
                  </a:txBody>
                  <a:tcPr/>
                </a:tc>
                <a:tc>
                  <a:txBody>
                    <a:bodyPr/>
                    <a:lstStyle/>
                    <a:p>
                      <a:pPr algn="justLow" rtl="1"/>
                      <a:r>
                        <a:rPr lang="fa-IR" sz="2000" b="1" dirty="0">
                          <a:effectLst/>
                          <a:latin typeface="Times New Roman" panose="02020603050405020304" pitchFamily="18" charset="0"/>
                          <a:ea typeface="Times New Roman" panose="02020603050405020304" pitchFamily="18" charset="0"/>
                          <a:cs typeface="B Mitra" panose="00000400000000000000" pitchFamily="2" charset="-78"/>
                        </a:rPr>
                        <a:t>اسناد مدني (ديوان عالي) </a:t>
                      </a:r>
                      <a:r>
                        <a:rPr lang="en-US" sz="1800" b="1" dirty="0">
                          <a:effectLst/>
                          <a:latin typeface="Times New Roman" panose="02020603050405020304" pitchFamily="18" charset="0"/>
                          <a:ea typeface="Times New Roman" panose="02020603050405020304" pitchFamily="18" charset="0"/>
                          <a:cs typeface="B Mitra" panose="00000400000000000000" pitchFamily="2" charset="-78"/>
                        </a:rPr>
                        <a:t>C</a:t>
                      </a:r>
                      <a:endParaRPr lang="en-US" sz="1800" dirty="0">
                        <a:effectLst/>
                        <a:latin typeface="Times New Roman" panose="02020603050405020304" pitchFamily="18" charset="0"/>
                        <a:ea typeface="Times New Roman" panose="02020603050405020304" pitchFamily="18" charset="0"/>
                        <a:cs typeface="B Mitra" panose="00000400000000000000" pitchFamily="2" charset="-78"/>
                      </a:endParaRPr>
                    </a:p>
                  </a:txBody>
                  <a:tcPr marL="68580" marR="68580" marT="0" marB="0"/>
                </a:tc>
                <a:extLst>
                  <a:ext uri="{0D108BD9-81ED-4DB2-BD59-A6C34878D82A}">
                    <a16:rowId xmlns:a16="http://schemas.microsoft.com/office/drawing/2014/main" val="1404704832"/>
                  </a:ext>
                </a:extLst>
              </a:tr>
            </a:tbl>
          </a:graphicData>
        </a:graphic>
      </p:graphicFrame>
      <p:sp>
        <p:nvSpPr>
          <p:cNvPr id="6" name="TextBox 5">
            <a:extLst>
              <a:ext uri="{FF2B5EF4-FFF2-40B4-BE49-F238E27FC236}">
                <a16:creationId xmlns:a16="http://schemas.microsoft.com/office/drawing/2014/main" id="{8EDB28B9-4057-5366-D45B-3EA3D2A964A1}"/>
              </a:ext>
            </a:extLst>
          </p:cNvPr>
          <p:cNvSpPr txBox="1"/>
          <p:nvPr/>
        </p:nvSpPr>
        <p:spPr>
          <a:xfrm>
            <a:off x="974450" y="5009768"/>
            <a:ext cx="9056654" cy="1384995"/>
          </a:xfrm>
          <a:prstGeom prst="rect">
            <a:avLst/>
          </a:prstGeom>
          <a:noFill/>
        </p:spPr>
        <p:txBody>
          <a:bodyPr wrap="square">
            <a:spAutoFit/>
          </a:bodyPr>
          <a:lstStyle/>
          <a:p>
            <a:r>
              <a:rPr lang="en-US" sz="3600" b="1" dirty="0">
                <a:effectLst/>
                <a:latin typeface="Times New Roman" panose="02020603050405020304" pitchFamily="18" charset="0"/>
                <a:ea typeface="Times New Roman" panose="02020603050405020304" pitchFamily="18" charset="0"/>
                <a:cs typeface="B Lotus" panose="00000400000000000000" pitchFamily="2" charset="-78"/>
              </a:rPr>
              <a:t>CN</a:t>
            </a:r>
            <a:r>
              <a:rPr lang="en-US" sz="2800" b="1" dirty="0">
                <a:effectLst/>
                <a:latin typeface="Times New Roman" panose="02020603050405020304" pitchFamily="18" charset="0"/>
                <a:ea typeface="Times New Roman" panose="02020603050405020304" pitchFamily="18" charset="0"/>
                <a:cs typeface="B Lotus" panose="00000400000000000000" pitchFamily="2" charset="-78"/>
              </a:rPr>
              <a:t>1-4</a:t>
            </a:r>
            <a:endParaRPr lang="en-US" sz="2000" b="1" dirty="0">
              <a:effectLst/>
              <a:latin typeface="Times New Roman" panose="02020603050405020304" pitchFamily="18" charset="0"/>
              <a:ea typeface="Times New Roman" panose="02020603050405020304" pitchFamily="18" charset="0"/>
              <a:cs typeface="B Lotus" panose="00000400000000000000" pitchFamily="2" charset="-78"/>
            </a:endParaRPr>
          </a:p>
          <a:p>
            <a:pPr algn="ctr" rtl="1"/>
            <a:r>
              <a:rPr lang="fa-IR" sz="2400" b="1" dirty="0">
                <a:effectLst/>
                <a:latin typeface="Times New Roman" panose="02020603050405020304" pitchFamily="18" charset="0"/>
                <a:ea typeface="Times New Roman" panose="02020603050405020304" pitchFamily="18" charset="0"/>
                <a:cs typeface="B Lotus" panose="00000400000000000000" pitchFamily="2" charset="-78"/>
              </a:rPr>
              <a:t>شماره رديف: </a:t>
            </a:r>
            <a:r>
              <a:rPr lang="en-US" sz="2400" b="1" dirty="0">
                <a:effectLst/>
                <a:latin typeface="Times New Roman" panose="02020603050405020304" pitchFamily="18" charset="0"/>
                <a:ea typeface="Times New Roman" panose="02020603050405020304" pitchFamily="18" charset="0"/>
                <a:cs typeface="B Lotus" panose="00000400000000000000" pitchFamily="2" charset="-78"/>
              </a:rPr>
              <a:t>4</a:t>
            </a:r>
            <a:r>
              <a:rPr lang="fa-IR" sz="2400" b="1" dirty="0">
                <a:effectLst/>
                <a:latin typeface="Times New Roman" panose="02020603050405020304" pitchFamily="18" charset="0"/>
                <a:ea typeface="Times New Roman" panose="02020603050405020304" pitchFamily="18" charset="0"/>
                <a:cs typeface="B Lotus" panose="00000400000000000000" pitchFamily="2" charset="-78"/>
              </a:rPr>
              <a:t> ؛ شماره پرونده: </a:t>
            </a:r>
            <a:r>
              <a:rPr lang="en-US" sz="2400" b="1" dirty="0">
                <a:effectLst/>
                <a:latin typeface="Times New Roman" panose="02020603050405020304" pitchFamily="18" charset="0"/>
                <a:ea typeface="Times New Roman" panose="02020603050405020304" pitchFamily="18" charset="0"/>
                <a:cs typeface="B Lotus" panose="00000400000000000000" pitchFamily="2" charset="-78"/>
              </a:rPr>
              <a:t>1</a:t>
            </a:r>
            <a:r>
              <a:rPr lang="fa-IR" sz="2400" b="1" dirty="0">
                <a:effectLst/>
                <a:latin typeface="Times New Roman" panose="02020603050405020304" pitchFamily="18" charset="0"/>
                <a:ea typeface="Times New Roman" panose="02020603050405020304" pitchFamily="18" charset="0"/>
                <a:cs typeface="B Lotus" panose="00000400000000000000" pitchFamily="2" charset="-78"/>
              </a:rPr>
              <a:t> ؛ بخش: </a:t>
            </a:r>
            <a:r>
              <a:rPr lang="en-US" sz="2400" b="1" dirty="0">
                <a:effectLst/>
                <a:latin typeface="Times New Roman" panose="02020603050405020304" pitchFamily="18" charset="0"/>
                <a:ea typeface="Times New Roman" panose="02020603050405020304" pitchFamily="18" charset="0"/>
                <a:cs typeface="B Lotus" panose="00000400000000000000" pitchFamily="2" charset="-78"/>
              </a:rPr>
              <a:t>N</a:t>
            </a:r>
            <a:r>
              <a:rPr lang="fa-IR" sz="2400" b="1" dirty="0">
                <a:effectLst/>
                <a:latin typeface="Times New Roman" panose="02020603050405020304" pitchFamily="18" charset="0"/>
                <a:ea typeface="Times New Roman" panose="02020603050405020304" pitchFamily="18" charset="0"/>
                <a:cs typeface="B Lotus" panose="00000400000000000000" pitchFamily="2" charset="-78"/>
              </a:rPr>
              <a:t> ؛ طبقه: </a:t>
            </a:r>
            <a:r>
              <a:rPr lang="en-US" sz="2400" b="1" dirty="0">
                <a:effectLst/>
                <a:latin typeface="Times New Roman" panose="02020603050405020304" pitchFamily="18" charset="0"/>
                <a:ea typeface="Times New Roman" panose="02020603050405020304" pitchFamily="18" charset="0"/>
                <a:cs typeface="B Lotus" panose="00000400000000000000" pitchFamily="2" charset="-78"/>
              </a:rPr>
              <a:t>C</a:t>
            </a:r>
            <a:endParaRPr lang="fa-IR" sz="2400" b="1" dirty="0">
              <a:effectLst/>
              <a:latin typeface="Times New Roman" panose="02020603050405020304" pitchFamily="18" charset="0"/>
              <a:ea typeface="Times New Roman" panose="02020603050405020304" pitchFamily="18" charset="0"/>
              <a:cs typeface="B Lotus" panose="00000400000000000000" pitchFamily="2" charset="-78"/>
            </a:endParaRPr>
          </a:p>
          <a:p>
            <a:pPr algn="ctr" rtl="1"/>
            <a:r>
              <a:rPr lang="fa-IR" sz="2400" b="1" dirty="0">
                <a:latin typeface="Times New Roman" panose="02020603050405020304" pitchFamily="18" charset="0"/>
                <a:ea typeface="Times New Roman" panose="02020603050405020304" pitchFamily="18" charset="0"/>
                <a:cs typeface="B Lotus" panose="00000400000000000000" pitchFamily="2" charset="-78"/>
              </a:rPr>
              <a:t>اسناد مدنی (دیوان عالی)،</a:t>
            </a:r>
            <a:r>
              <a:rPr lang="fa-IR" sz="2400" b="1" dirty="0">
                <a:effectLst/>
                <a:latin typeface="Times New Roman" panose="02020603050405020304" pitchFamily="18" charset="0"/>
                <a:ea typeface="Times New Roman" panose="02020603050405020304" pitchFamily="18" charset="0"/>
                <a:cs typeface="B Mitra" panose="00000400000000000000" pitchFamily="2" charset="-78"/>
              </a:rPr>
              <a:t> اسناد دفترخانه­هاي رسمي</a:t>
            </a:r>
            <a:r>
              <a:rPr lang="fa-IR" sz="2400" b="1" dirty="0">
                <a:latin typeface="Times New Roman" panose="02020603050405020304" pitchFamily="18" charset="0"/>
                <a:ea typeface="Times New Roman" panose="02020603050405020304" pitchFamily="18" charset="0"/>
                <a:cs typeface="B Lotus" panose="00000400000000000000" pitchFamily="2" charset="-78"/>
              </a:rPr>
              <a:t>، پرونده 1، ردیف 4 </a:t>
            </a:r>
            <a:endParaRPr lang="en-US"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94783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3A689-1D82-EE69-1B02-DAFEEB472DD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18FA02A-15B8-4302-26D0-6EF5FB499D8C}"/>
              </a:ext>
            </a:extLst>
          </p:cNvPr>
          <p:cNvSpPr>
            <a:spLocks noGrp="1"/>
          </p:cNvSpPr>
          <p:nvPr>
            <p:ph idx="1"/>
          </p:nvPr>
        </p:nvSpPr>
        <p:spPr/>
        <p:txBody>
          <a:bodyPr>
            <a:normAutofit/>
          </a:bodyPr>
          <a:lstStyle/>
          <a:p>
            <a:pPr marL="0" indent="0" algn="ctr">
              <a:buNone/>
            </a:pPr>
            <a:r>
              <a:rPr lang="fa-IR" sz="7200" dirty="0">
                <a:solidFill>
                  <a:schemeClr val="tx1"/>
                </a:solidFill>
                <a:cs typeface="B Mitra" panose="00000400000000000000" pitchFamily="2" charset="-78"/>
              </a:rPr>
              <a:t>سپاس از توجه تان</a:t>
            </a:r>
            <a:endParaRPr lang="en-US" sz="7200" dirty="0">
              <a:solidFill>
                <a:schemeClr val="tx1"/>
              </a:solidFill>
              <a:cs typeface="B Mitra" panose="00000400000000000000" pitchFamily="2" charset="-78"/>
            </a:endParaRPr>
          </a:p>
        </p:txBody>
      </p:sp>
    </p:spTree>
    <p:extLst>
      <p:ext uri="{BB962C8B-B14F-4D97-AF65-F5344CB8AC3E}">
        <p14:creationId xmlns:p14="http://schemas.microsoft.com/office/powerpoint/2010/main" val="2988148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DAE20-AB22-3F08-86D8-054F74FF4B6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6FAD13C-876A-34F2-CF5E-781A8A22CC5E}"/>
              </a:ext>
            </a:extLst>
          </p:cNvPr>
          <p:cNvSpPr>
            <a:spLocks noGrp="1"/>
          </p:cNvSpPr>
          <p:nvPr>
            <p:ph idx="1"/>
          </p:nvPr>
        </p:nvSpPr>
        <p:spPr/>
        <p:txBody>
          <a:bodyPr>
            <a:normAutofit/>
          </a:bodyPr>
          <a:lstStyle/>
          <a:p>
            <a:pPr algn="r" rtl="1"/>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الگوهای کدسازی معمولاً قابل بازیابی، متحدالشکل، جامع و منظم‌اند که متداول‌ترین نوع آن‌ها عبارتند از: کدهای تک‌شماره‌ای، الفبایی شماره‌ای، شماره‌ای موضوعی و اعشاری </a:t>
            </a:r>
            <a:endParaRPr lang="en-US"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r" rtl="1"/>
            <a:endParaRPr lang="en-US" sz="3600" dirty="0">
              <a:cs typeface="B Mitra" panose="00000400000000000000" pitchFamily="2" charset="-78"/>
            </a:endParaRPr>
          </a:p>
        </p:txBody>
      </p:sp>
    </p:spTree>
    <p:extLst>
      <p:ext uri="{BB962C8B-B14F-4D97-AF65-F5344CB8AC3E}">
        <p14:creationId xmlns:p14="http://schemas.microsoft.com/office/powerpoint/2010/main" val="589309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6671-88F0-9574-1D41-D163CDB4A6D9}"/>
              </a:ext>
            </a:extLst>
          </p:cNvPr>
          <p:cNvSpPr>
            <a:spLocks noGrp="1"/>
          </p:cNvSpPr>
          <p:nvPr>
            <p:ph type="title"/>
          </p:nvPr>
        </p:nvSpPr>
        <p:spPr>
          <a:xfrm>
            <a:off x="1097280" y="286604"/>
            <a:ext cx="10058400" cy="559558"/>
          </a:xfrm>
        </p:spPr>
        <p:txBody>
          <a:bodyPr>
            <a:normAutofit/>
          </a:bodyPr>
          <a:lstStyle/>
          <a:p>
            <a:pPr algn="r"/>
            <a:r>
              <a:rPr lang="fa-IR" sz="3200" b="1" dirty="0">
                <a:effectLst/>
                <a:latin typeface="Calibri" panose="020F0502020204030204" pitchFamily="34" charset="0"/>
                <a:ea typeface="Calibri" panose="020F0502020204030204" pitchFamily="34" charset="0"/>
                <a:cs typeface="B Mitra" panose="00000400000000000000" pitchFamily="2" charset="-78"/>
              </a:rPr>
              <a:t>نمایی از تهیه کد برای آیین‌نامه </a:t>
            </a:r>
            <a:endParaRPr lang="en-US" sz="7200" b="1" dirty="0">
              <a:cs typeface="B Mitra" panose="00000400000000000000" pitchFamily="2" charset="-78"/>
            </a:endParaRPr>
          </a:p>
        </p:txBody>
      </p:sp>
      <p:graphicFrame>
        <p:nvGraphicFramePr>
          <p:cNvPr id="4" name="Content Placeholder 3">
            <a:extLst>
              <a:ext uri="{FF2B5EF4-FFF2-40B4-BE49-F238E27FC236}">
                <a16:creationId xmlns:a16="http://schemas.microsoft.com/office/drawing/2014/main" id="{6A174DF0-32CE-466D-8E01-4734D781B96C}"/>
              </a:ext>
            </a:extLst>
          </p:cNvPr>
          <p:cNvGraphicFramePr>
            <a:graphicFrameLocks noGrp="1"/>
          </p:cNvGraphicFramePr>
          <p:nvPr>
            <p:ph idx="1"/>
            <p:extLst>
              <p:ext uri="{D42A27DB-BD31-4B8C-83A1-F6EECF244321}">
                <p14:modId xmlns:p14="http://schemas.microsoft.com/office/powerpoint/2010/main" val="1381754544"/>
              </p:ext>
            </p:extLst>
          </p:nvPr>
        </p:nvGraphicFramePr>
        <p:xfrm>
          <a:off x="1096963" y="1105469"/>
          <a:ext cx="10058398" cy="4621092"/>
        </p:xfrm>
        <a:graphic>
          <a:graphicData uri="http://schemas.openxmlformats.org/drawingml/2006/table">
            <a:tbl>
              <a:tblPr firstRow="1" bandRow="1">
                <a:tableStyleId>{5940675A-B579-460E-94D1-54222C63F5DA}</a:tableStyleId>
              </a:tblPr>
              <a:tblGrid>
                <a:gridCol w="1436914">
                  <a:extLst>
                    <a:ext uri="{9D8B030D-6E8A-4147-A177-3AD203B41FA5}">
                      <a16:colId xmlns:a16="http://schemas.microsoft.com/office/drawing/2014/main" val="3755910295"/>
                    </a:ext>
                  </a:extLst>
                </a:gridCol>
                <a:gridCol w="1436914">
                  <a:extLst>
                    <a:ext uri="{9D8B030D-6E8A-4147-A177-3AD203B41FA5}">
                      <a16:colId xmlns:a16="http://schemas.microsoft.com/office/drawing/2014/main" val="2261470150"/>
                    </a:ext>
                  </a:extLst>
                </a:gridCol>
                <a:gridCol w="1436914">
                  <a:extLst>
                    <a:ext uri="{9D8B030D-6E8A-4147-A177-3AD203B41FA5}">
                      <a16:colId xmlns:a16="http://schemas.microsoft.com/office/drawing/2014/main" val="675500377"/>
                    </a:ext>
                  </a:extLst>
                </a:gridCol>
                <a:gridCol w="1436914">
                  <a:extLst>
                    <a:ext uri="{9D8B030D-6E8A-4147-A177-3AD203B41FA5}">
                      <a16:colId xmlns:a16="http://schemas.microsoft.com/office/drawing/2014/main" val="3283890765"/>
                    </a:ext>
                  </a:extLst>
                </a:gridCol>
                <a:gridCol w="1436914">
                  <a:extLst>
                    <a:ext uri="{9D8B030D-6E8A-4147-A177-3AD203B41FA5}">
                      <a16:colId xmlns:a16="http://schemas.microsoft.com/office/drawing/2014/main" val="1882523117"/>
                    </a:ext>
                  </a:extLst>
                </a:gridCol>
                <a:gridCol w="1436914">
                  <a:extLst>
                    <a:ext uri="{9D8B030D-6E8A-4147-A177-3AD203B41FA5}">
                      <a16:colId xmlns:a16="http://schemas.microsoft.com/office/drawing/2014/main" val="3425674394"/>
                    </a:ext>
                  </a:extLst>
                </a:gridCol>
                <a:gridCol w="1436914">
                  <a:extLst>
                    <a:ext uri="{9D8B030D-6E8A-4147-A177-3AD203B41FA5}">
                      <a16:colId xmlns:a16="http://schemas.microsoft.com/office/drawing/2014/main" val="1169726840"/>
                    </a:ext>
                  </a:extLst>
                </a:gridCol>
              </a:tblGrid>
              <a:tr h="646350">
                <a:tc>
                  <a:txBody>
                    <a:bodyPr/>
                    <a:lstStyle/>
                    <a:p>
                      <a:pPr algn="ctr" rtl="1">
                        <a:lnSpc>
                          <a:spcPct val="115000"/>
                        </a:lnSpc>
                        <a:spcAft>
                          <a:spcPts val="1000"/>
                        </a:spcAft>
                      </a:pPr>
                      <a:r>
                        <a:rPr lang="fa-IR" sz="1600" b="1" dirty="0">
                          <a:solidFill>
                            <a:srgbClr val="000000"/>
                          </a:solidFill>
                          <a:effectLst/>
                          <a:highlight>
                            <a:srgbClr val="FFFFFF"/>
                          </a:highlight>
                          <a:cs typeface="B Mitra" panose="00000400000000000000" pitchFamily="2" charset="-78"/>
                        </a:rPr>
                        <a:t>اعشاری</a:t>
                      </a:r>
                      <a:endParaRPr lang="en-US" sz="16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pPr>
                      <a:r>
                        <a:rPr lang="fa-IR" sz="1600" b="1" dirty="0">
                          <a:solidFill>
                            <a:srgbClr val="000000"/>
                          </a:solidFill>
                          <a:effectLst/>
                          <a:highlight>
                            <a:srgbClr val="FFFFFF"/>
                          </a:highlight>
                          <a:cs typeface="B Mitra" panose="00000400000000000000" pitchFamily="2" charset="-78"/>
                        </a:rPr>
                        <a:t>موضوعی- شماره‌ای</a:t>
                      </a:r>
                      <a:endParaRPr lang="en-US" sz="16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pPr>
                      <a:r>
                        <a:rPr lang="fa-IR" sz="1600" b="1" dirty="0">
                          <a:solidFill>
                            <a:srgbClr val="000000"/>
                          </a:solidFill>
                          <a:effectLst/>
                          <a:highlight>
                            <a:srgbClr val="FFFFFF"/>
                          </a:highlight>
                          <a:cs typeface="B Mitra" panose="00000400000000000000" pitchFamily="2" charset="-78"/>
                        </a:rPr>
                        <a:t>الفبایی- شماره‌ای</a:t>
                      </a:r>
                      <a:endParaRPr lang="en-US" sz="16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pPr>
                      <a:r>
                        <a:rPr lang="fa-IR" sz="1600" b="1" dirty="0">
                          <a:solidFill>
                            <a:srgbClr val="000000"/>
                          </a:solidFill>
                          <a:effectLst/>
                          <a:highlight>
                            <a:srgbClr val="FFFFFF"/>
                          </a:highlight>
                          <a:cs typeface="B Mitra" panose="00000400000000000000" pitchFamily="2" charset="-78"/>
                        </a:rPr>
                        <a:t>شماره‌ای- ترکیبی</a:t>
                      </a:r>
                      <a:endParaRPr lang="en-US" sz="16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pPr>
                      <a:r>
                        <a:rPr lang="fa-IR" sz="1600" b="1" dirty="0">
                          <a:solidFill>
                            <a:srgbClr val="000000"/>
                          </a:solidFill>
                          <a:effectLst/>
                          <a:highlight>
                            <a:srgbClr val="FFFFFF"/>
                          </a:highlight>
                          <a:cs typeface="B Mitra" panose="00000400000000000000" pitchFamily="2" charset="-78"/>
                        </a:rPr>
                        <a:t>الفبایی</a:t>
                      </a:r>
                      <a:endParaRPr lang="en-US" sz="16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pPr>
                      <a:r>
                        <a:rPr lang="fa-IR" sz="1600" b="1" dirty="0">
                          <a:solidFill>
                            <a:srgbClr val="000000"/>
                          </a:solidFill>
                          <a:effectLst/>
                          <a:highlight>
                            <a:srgbClr val="FFFFFF"/>
                          </a:highlight>
                          <a:cs typeface="B Mitra" panose="00000400000000000000" pitchFamily="2" charset="-78"/>
                        </a:rPr>
                        <a:t>شماره‌ای</a:t>
                      </a:r>
                      <a:endParaRPr lang="en-US" sz="16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ctr" rtl="1">
                        <a:lnSpc>
                          <a:spcPct val="115000"/>
                        </a:lnSpc>
                        <a:spcAft>
                          <a:spcPts val="1000"/>
                        </a:spcAft>
                      </a:pPr>
                      <a:r>
                        <a:rPr lang="en-US" sz="1600" b="1">
                          <a:effectLst/>
                          <a:highlight>
                            <a:srgbClr val="FFFFFF"/>
                          </a:highlight>
                          <a:cs typeface="B Mitra" panose="00000400000000000000" pitchFamily="2" charset="-78"/>
                        </a:rPr>
                        <a:t> </a:t>
                      </a:r>
                      <a:endParaRPr lang="en-US" sz="16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extLst>
                  <a:ext uri="{0D108BD9-81ED-4DB2-BD59-A6C34878D82A}">
                    <a16:rowId xmlns:a16="http://schemas.microsoft.com/office/drawing/2014/main" val="606080346"/>
                  </a:ext>
                </a:extLst>
              </a:tr>
              <a:tr h="441638">
                <a:tc>
                  <a:txBody>
                    <a:bodyPr/>
                    <a:lstStyle/>
                    <a:p>
                      <a:pPr algn="ctr" rtl="1">
                        <a:lnSpc>
                          <a:spcPct val="115000"/>
                        </a:lnSpc>
                        <a:spcAft>
                          <a:spcPts val="1000"/>
                        </a:spcAft>
                      </a:pPr>
                      <a:r>
                        <a:rPr lang="fa-IR" sz="1800" b="1">
                          <a:solidFill>
                            <a:srgbClr val="000000"/>
                          </a:solidFill>
                          <a:effectLst/>
                          <a:highlight>
                            <a:srgbClr val="FFFFFF"/>
                          </a:highlight>
                        </a:rPr>
                        <a:t>1</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PERS</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en-US" sz="1800" b="1">
                          <a:solidFill>
                            <a:srgbClr val="000000"/>
                          </a:solidFill>
                          <a:effectLst/>
                          <a:highlight>
                            <a:srgbClr val="FFFFFF"/>
                          </a:highlight>
                        </a:rPr>
                        <a:t>A</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l" rtl="1">
                        <a:lnSpc>
                          <a:spcPct val="115000"/>
                        </a:lnSpc>
                        <a:spcAft>
                          <a:spcPts val="1000"/>
                        </a:spcAft>
                      </a:pPr>
                      <a:r>
                        <a:rPr lang="fa-IR" sz="1800" b="1">
                          <a:solidFill>
                            <a:srgbClr val="000000"/>
                          </a:solidFill>
                          <a:effectLst/>
                          <a:highlight>
                            <a:srgbClr val="FFFFFF"/>
                          </a:highlight>
                        </a:rPr>
                        <a:t>3</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dirty="0">
                          <a:solidFill>
                            <a:srgbClr val="000000"/>
                          </a:solidFill>
                          <a:effectLst/>
                          <a:highlight>
                            <a:srgbClr val="FFFFFF"/>
                          </a:highlight>
                        </a:rPr>
                        <a:t>A</a:t>
                      </a:r>
                      <a:endParaRPr lang="en-US" sz="18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rPr>
                        <a:t>110</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cs typeface="B Mitra" panose="00000400000000000000" pitchFamily="2" charset="-78"/>
                        </a:rPr>
                        <a:t>پرسنلی</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extLst>
                  <a:ext uri="{0D108BD9-81ED-4DB2-BD59-A6C34878D82A}">
                    <a16:rowId xmlns:a16="http://schemas.microsoft.com/office/drawing/2014/main" val="1679759160"/>
                  </a:ext>
                </a:extLst>
              </a:tr>
              <a:tr h="441638">
                <a:tc>
                  <a:txBody>
                    <a:bodyPr/>
                    <a:lstStyle/>
                    <a:p>
                      <a:pPr algn="ctr" rtl="1">
                        <a:lnSpc>
                          <a:spcPct val="115000"/>
                        </a:lnSpc>
                        <a:spcAft>
                          <a:spcPts val="1000"/>
                        </a:spcAft>
                      </a:pPr>
                      <a:r>
                        <a:rPr lang="fa-IR" sz="1800" b="1">
                          <a:solidFill>
                            <a:srgbClr val="000000"/>
                          </a:solidFill>
                          <a:effectLst/>
                          <a:highlight>
                            <a:srgbClr val="FFFFFF"/>
                          </a:highlight>
                        </a:rPr>
                        <a:t>1/1</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PERS-1</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en-US" sz="1800" b="1">
                          <a:solidFill>
                            <a:srgbClr val="000000"/>
                          </a:solidFill>
                          <a:effectLst/>
                          <a:highlight>
                            <a:srgbClr val="FFFFFF"/>
                          </a:highlight>
                        </a:rPr>
                        <a:t>A/1</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l" rtl="1">
                        <a:lnSpc>
                          <a:spcPct val="115000"/>
                        </a:lnSpc>
                        <a:spcAft>
                          <a:spcPts val="1000"/>
                        </a:spcAft>
                      </a:pPr>
                      <a:r>
                        <a:rPr lang="fa-IR" sz="1800" b="1">
                          <a:solidFill>
                            <a:srgbClr val="000000"/>
                          </a:solidFill>
                          <a:effectLst/>
                          <a:highlight>
                            <a:srgbClr val="FFFFFF"/>
                          </a:highlight>
                        </a:rPr>
                        <a:t>1-3</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Aa</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rPr>
                        <a:t>110</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cs typeface="B Mitra" panose="00000400000000000000" pitchFamily="2" charset="-78"/>
                        </a:rPr>
                        <a:t>استخدام</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extLst>
                  <a:ext uri="{0D108BD9-81ED-4DB2-BD59-A6C34878D82A}">
                    <a16:rowId xmlns:a16="http://schemas.microsoft.com/office/drawing/2014/main" val="2280089214"/>
                  </a:ext>
                </a:extLst>
              </a:tr>
              <a:tr h="441638">
                <a:tc>
                  <a:txBody>
                    <a:bodyPr/>
                    <a:lstStyle/>
                    <a:p>
                      <a:pPr algn="ctr" rtl="1">
                        <a:lnSpc>
                          <a:spcPct val="115000"/>
                        </a:lnSpc>
                        <a:spcAft>
                          <a:spcPts val="1000"/>
                        </a:spcAft>
                      </a:pPr>
                      <a:r>
                        <a:rPr lang="fa-IR" sz="1800" b="1">
                          <a:solidFill>
                            <a:srgbClr val="000000"/>
                          </a:solidFill>
                          <a:effectLst/>
                          <a:highlight>
                            <a:srgbClr val="FFFFFF"/>
                          </a:highlight>
                        </a:rPr>
                        <a:t>1/1/1</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PERS-1-1</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en-US" sz="1800" b="1">
                          <a:solidFill>
                            <a:srgbClr val="000000"/>
                          </a:solidFill>
                          <a:effectLst/>
                          <a:highlight>
                            <a:srgbClr val="FFFFFF"/>
                          </a:highlight>
                        </a:rPr>
                        <a:t>A/11</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l" rtl="1">
                        <a:lnSpc>
                          <a:spcPct val="115000"/>
                        </a:lnSpc>
                        <a:spcAft>
                          <a:spcPts val="1000"/>
                        </a:spcAft>
                      </a:pPr>
                      <a:r>
                        <a:rPr lang="fa-IR" sz="1800" b="1">
                          <a:solidFill>
                            <a:srgbClr val="000000"/>
                          </a:solidFill>
                          <a:effectLst/>
                          <a:highlight>
                            <a:srgbClr val="FFFFFF"/>
                          </a:highlight>
                        </a:rPr>
                        <a:t>1-1-3</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AaA</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rPr>
                        <a:t>111</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cs typeface="B Mitra" panose="00000400000000000000" pitchFamily="2" charset="-78"/>
                        </a:rPr>
                        <a:t>گزینش</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extLst>
                  <a:ext uri="{0D108BD9-81ED-4DB2-BD59-A6C34878D82A}">
                    <a16:rowId xmlns:a16="http://schemas.microsoft.com/office/drawing/2014/main" val="1186783842"/>
                  </a:ext>
                </a:extLst>
              </a:tr>
              <a:tr h="441638">
                <a:tc>
                  <a:txBody>
                    <a:bodyPr/>
                    <a:lstStyle/>
                    <a:p>
                      <a:pPr algn="ctr" rtl="1">
                        <a:lnSpc>
                          <a:spcPct val="115000"/>
                        </a:lnSpc>
                        <a:spcAft>
                          <a:spcPts val="1000"/>
                        </a:spcAft>
                      </a:pPr>
                      <a:r>
                        <a:rPr lang="fa-IR" sz="1800" b="1" dirty="0">
                          <a:solidFill>
                            <a:srgbClr val="000000"/>
                          </a:solidFill>
                          <a:effectLst/>
                          <a:highlight>
                            <a:srgbClr val="FFFFFF"/>
                          </a:highlight>
                        </a:rPr>
                        <a:t>2/1/1</a:t>
                      </a:r>
                      <a:endParaRPr lang="en-US" sz="18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PERS-1-2</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en-US" sz="1800" b="1">
                          <a:solidFill>
                            <a:srgbClr val="000000"/>
                          </a:solidFill>
                          <a:effectLst/>
                          <a:highlight>
                            <a:srgbClr val="FFFFFF"/>
                          </a:highlight>
                        </a:rPr>
                        <a:t>A/12</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l" rtl="1">
                        <a:lnSpc>
                          <a:spcPct val="115000"/>
                        </a:lnSpc>
                        <a:spcAft>
                          <a:spcPts val="1000"/>
                        </a:spcAft>
                      </a:pPr>
                      <a:r>
                        <a:rPr lang="fa-IR" sz="1800" b="1">
                          <a:solidFill>
                            <a:srgbClr val="000000"/>
                          </a:solidFill>
                          <a:effectLst/>
                          <a:highlight>
                            <a:srgbClr val="FFFFFF"/>
                          </a:highlight>
                        </a:rPr>
                        <a:t>2-1-3</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AaB</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rPr>
                        <a:t>112</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cs typeface="B Mitra" panose="00000400000000000000" pitchFamily="2" charset="-78"/>
                        </a:rPr>
                        <a:t>انتصاب</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extLst>
                  <a:ext uri="{0D108BD9-81ED-4DB2-BD59-A6C34878D82A}">
                    <a16:rowId xmlns:a16="http://schemas.microsoft.com/office/drawing/2014/main" val="3468670906"/>
                  </a:ext>
                </a:extLst>
              </a:tr>
              <a:tr h="441638">
                <a:tc>
                  <a:txBody>
                    <a:bodyPr/>
                    <a:lstStyle/>
                    <a:p>
                      <a:pPr algn="ctr" rtl="1">
                        <a:lnSpc>
                          <a:spcPct val="115000"/>
                        </a:lnSpc>
                        <a:spcAft>
                          <a:spcPts val="1000"/>
                        </a:spcAft>
                      </a:pPr>
                      <a:r>
                        <a:rPr lang="fa-IR" sz="1800" b="1" dirty="0">
                          <a:solidFill>
                            <a:srgbClr val="000000"/>
                          </a:solidFill>
                          <a:effectLst/>
                          <a:highlight>
                            <a:srgbClr val="FFFFFF"/>
                          </a:highlight>
                        </a:rPr>
                        <a:t>3/1/1</a:t>
                      </a:r>
                      <a:endParaRPr lang="en-US" sz="18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PERS-1-3</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en-US" sz="1800" b="1">
                          <a:solidFill>
                            <a:srgbClr val="000000"/>
                          </a:solidFill>
                          <a:effectLst/>
                          <a:highlight>
                            <a:srgbClr val="FFFFFF"/>
                          </a:highlight>
                        </a:rPr>
                        <a:t>A/13</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l" rtl="1">
                        <a:lnSpc>
                          <a:spcPct val="115000"/>
                        </a:lnSpc>
                        <a:spcAft>
                          <a:spcPts val="1000"/>
                        </a:spcAft>
                      </a:pPr>
                      <a:r>
                        <a:rPr lang="fa-IR" sz="1800" b="1">
                          <a:solidFill>
                            <a:srgbClr val="000000"/>
                          </a:solidFill>
                          <a:effectLst/>
                          <a:highlight>
                            <a:srgbClr val="FFFFFF"/>
                          </a:highlight>
                        </a:rPr>
                        <a:t>3-1-3</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AaC</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rPr>
                        <a:t>113</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cs typeface="B Mitra" panose="00000400000000000000" pitchFamily="2" charset="-78"/>
                        </a:rPr>
                        <a:t>ارتقاء</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extLst>
                  <a:ext uri="{0D108BD9-81ED-4DB2-BD59-A6C34878D82A}">
                    <a16:rowId xmlns:a16="http://schemas.microsoft.com/office/drawing/2014/main" val="3412151569"/>
                  </a:ext>
                </a:extLst>
              </a:tr>
              <a:tr h="441638">
                <a:tc>
                  <a:txBody>
                    <a:bodyPr/>
                    <a:lstStyle/>
                    <a:p>
                      <a:pPr algn="ctr" rtl="1">
                        <a:lnSpc>
                          <a:spcPct val="115000"/>
                        </a:lnSpc>
                        <a:spcAft>
                          <a:spcPts val="1000"/>
                        </a:spcAft>
                      </a:pPr>
                      <a:r>
                        <a:rPr lang="fa-IR" sz="1800" b="1">
                          <a:solidFill>
                            <a:srgbClr val="000000"/>
                          </a:solidFill>
                          <a:effectLst/>
                          <a:highlight>
                            <a:srgbClr val="FFFFFF"/>
                          </a:highlight>
                        </a:rPr>
                        <a:t>4/1/1</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PERS-1-4</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en-US" sz="1800" b="1">
                          <a:solidFill>
                            <a:srgbClr val="000000"/>
                          </a:solidFill>
                          <a:effectLst/>
                          <a:highlight>
                            <a:srgbClr val="FFFFFF"/>
                          </a:highlight>
                        </a:rPr>
                        <a:t>A/14</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l" rtl="1">
                        <a:lnSpc>
                          <a:spcPct val="115000"/>
                        </a:lnSpc>
                        <a:spcAft>
                          <a:spcPts val="1000"/>
                        </a:spcAft>
                      </a:pPr>
                      <a:r>
                        <a:rPr lang="fa-IR" sz="1800" b="1">
                          <a:solidFill>
                            <a:srgbClr val="000000"/>
                          </a:solidFill>
                          <a:effectLst/>
                          <a:highlight>
                            <a:srgbClr val="FFFFFF"/>
                          </a:highlight>
                        </a:rPr>
                        <a:t>4-1-3</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AaD</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rPr>
                        <a:t>114</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cs typeface="B Mitra" panose="00000400000000000000" pitchFamily="2" charset="-78"/>
                        </a:rPr>
                        <a:t>تنزل رتبه</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extLst>
                  <a:ext uri="{0D108BD9-81ED-4DB2-BD59-A6C34878D82A}">
                    <a16:rowId xmlns:a16="http://schemas.microsoft.com/office/drawing/2014/main" val="1049224935"/>
                  </a:ext>
                </a:extLst>
              </a:tr>
              <a:tr h="441638">
                <a:tc>
                  <a:txBody>
                    <a:bodyPr/>
                    <a:lstStyle/>
                    <a:p>
                      <a:pPr algn="ctr" rtl="1">
                        <a:lnSpc>
                          <a:spcPct val="115000"/>
                        </a:lnSpc>
                        <a:spcAft>
                          <a:spcPts val="1000"/>
                        </a:spcAft>
                      </a:pPr>
                      <a:r>
                        <a:rPr lang="fa-IR" sz="1800" b="1">
                          <a:solidFill>
                            <a:srgbClr val="000000"/>
                          </a:solidFill>
                          <a:effectLst/>
                          <a:highlight>
                            <a:srgbClr val="FFFFFF"/>
                          </a:highlight>
                        </a:rPr>
                        <a:t>5/1/1</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PERS-1-5</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en-US" sz="1800" b="1">
                          <a:solidFill>
                            <a:srgbClr val="000000"/>
                          </a:solidFill>
                          <a:effectLst/>
                          <a:highlight>
                            <a:srgbClr val="FFFFFF"/>
                          </a:highlight>
                        </a:rPr>
                        <a:t>A/15</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l" rtl="1">
                        <a:lnSpc>
                          <a:spcPct val="115000"/>
                        </a:lnSpc>
                        <a:spcAft>
                          <a:spcPts val="1000"/>
                        </a:spcAft>
                      </a:pPr>
                      <a:r>
                        <a:rPr lang="fa-IR" sz="1800" b="1">
                          <a:solidFill>
                            <a:srgbClr val="000000"/>
                          </a:solidFill>
                          <a:effectLst/>
                          <a:highlight>
                            <a:srgbClr val="FFFFFF"/>
                          </a:highlight>
                        </a:rPr>
                        <a:t>5-1-3</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AaE</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rPr>
                        <a:t>115</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cs typeface="B Mitra" panose="00000400000000000000" pitchFamily="2" charset="-78"/>
                        </a:rPr>
                        <a:t>انفصال ازخدمت</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extLst>
                  <a:ext uri="{0D108BD9-81ED-4DB2-BD59-A6C34878D82A}">
                    <a16:rowId xmlns:a16="http://schemas.microsoft.com/office/drawing/2014/main" val="617939672"/>
                  </a:ext>
                </a:extLst>
              </a:tr>
              <a:tr h="441638">
                <a:tc>
                  <a:txBody>
                    <a:bodyPr/>
                    <a:lstStyle/>
                    <a:p>
                      <a:pPr algn="ctr" rtl="1">
                        <a:lnSpc>
                          <a:spcPct val="115000"/>
                        </a:lnSpc>
                        <a:spcAft>
                          <a:spcPts val="1000"/>
                        </a:spcAft>
                      </a:pPr>
                      <a:r>
                        <a:rPr lang="fa-IR" sz="1800" b="1">
                          <a:solidFill>
                            <a:srgbClr val="000000"/>
                          </a:solidFill>
                          <a:effectLst/>
                          <a:highlight>
                            <a:srgbClr val="FFFFFF"/>
                          </a:highlight>
                        </a:rPr>
                        <a:t>6/1/1</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PERS-1-6</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en-US" sz="1800" b="1">
                          <a:solidFill>
                            <a:srgbClr val="000000"/>
                          </a:solidFill>
                          <a:effectLst/>
                          <a:highlight>
                            <a:srgbClr val="FFFFFF"/>
                          </a:highlight>
                        </a:rPr>
                        <a:t>A/16</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l" rtl="1">
                        <a:lnSpc>
                          <a:spcPct val="115000"/>
                        </a:lnSpc>
                        <a:spcAft>
                          <a:spcPts val="1000"/>
                        </a:spcAft>
                      </a:pPr>
                      <a:r>
                        <a:rPr lang="fa-IR" sz="1800" b="1">
                          <a:solidFill>
                            <a:srgbClr val="000000"/>
                          </a:solidFill>
                          <a:effectLst/>
                          <a:highlight>
                            <a:srgbClr val="FFFFFF"/>
                          </a:highlight>
                        </a:rPr>
                        <a:t>6-1-3</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a:solidFill>
                            <a:srgbClr val="000000"/>
                          </a:solidFill>
                          <a:effectLst/>
                          <a:highlight>
                            <a:srgbClr val="FFFFFF"/>
                          </a:highlight>
                        </a:rPr>
                        <a:t>AaF</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a:solidFill>
                            <a:srgbClr val="000000"/>
                          </a:solidFill>
                          <a:effectLst/>
                          <a:highlight>
                            <a:srgbClr val="FFFFFF"/>
                          </a:highlight>
                        </a:rPr>
                        <a:t>116</a:t>
                      </a:r>
                      <a:endParaRPr lang="en-US" sz="1800" b="1">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dirty="0">
                          <a:solidFill>
                            <a:srgbClr val="000000"/>
                          </a:solidFill>
                          <a:effectLst/>
                          <a:highlight>
                            <a:srgbClr val="FFFFFF"/>
                          </a:highlight>
                          <a:cs typeface="B Mitra" panose="00000400000000000000" pitchFamily="2" charset="-78"/>
                        </a:rPr>
                        <a:t>بازنشستگی</a:t>
                      </a:r>
                      <a:endParaRPr lang="en-US" sz="18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extLst>
                  <a:ext uri="{0D108BD9-81ED-4DB2-BD59-A6C34878D82A}">
                    <a16:rowId xmlns:a16="http://schemas.microsoft.com/office/drawing/2014/main" val="2108563760"/>
                  </a:ext>
                </a:extLst>
              </a:tr>
              <a:tr h="441638">
                <a:tc>
                  <a:txBody>
                    <a:bodyPr/>
                    <a:lstStyle/>
                    <a:p>
                      <a:pPr algn="ctr" rtl="1">
                        <a:lnSpc>
                          <a:spcPct val="115000"/>
                        </a:lnSpc>
                        <a:spcAft>
                          <a:spcPts val="1000"/>
                        </a:spcAft>
                      </a:pPr>
                      <a:r>
                        <a:rPr lang="fa-IR" sz="1800" b="1" dirty="0">
                          <a:solidFill>
                            <a:srgbClr val="000000"/>
                          </a:solidFill>
                          <a:effectLst/>
                          <a:highlight>
                            <a:srgbClr val="FFFFFF"/>
                          </a:highlight>
                        </a:rPr>
                        <a:t>7/1/1</a:t>
                      </a:r>
                      <a:endParaRPr lang="en-US" sz="18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dirty="0">
                          <a:solidFill>
                            <a:srgbClr val="000000"/>
                          </a:solidFill>
                          <a:effectLst/>
                          <a:highlight>
                            <a:srgbClr val="FFFFFF"/>
                          </a:highlight>
                        </a:rPr>
                        <a:t>PERS-1-7</a:t>
                      </a:r>
                      <a:endParaRPr lang="en-US" sz="18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en-US" sz="1800" b="1" dirty="0">
                          <a:solidFill>
                            <a:srgbClr val="000000"/>
                          </a:solidFill>
                          <a:effectLst/>
                          <a:highlight>
                            <a:srgbClr val="FFFFFF"/>
                          </a:highlight>
                        </a:rPr>
                        <a:t>A/17</a:t>
                      </a:r>
                      <a:endParaRPr lang="en-US" sz="18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l" rtl="1">
                        <a:lnSpc>
                          <a:spcPct val="115000"/>
                        </a:lnSpc>
                        <a:spcAft>
                          <a:spcPts val="1000"/>
                        </a:spcAft>
                      </a:pPr>
                      <a:r>
                        <a:rPr lang="fa-IR" sz="1800" b="1" dirty="0">
                          <a:solidFill>
                            <a:srgbClr val="000000"/>
                          </a:solidFill>
                          <a:effectLst/>
                          <a:highlight>
                            <a:srgbClr val="FFFFFF"/>
                          </a:highlight>
                        </a:rPr>
                        <a:t>7-1-3</a:t>
                      </a:r>
                      <a:endParaRPr lang="en-US" sz="18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0">
                        <a:lnSpc>
                          <a:spcPct val="115000"/>
                        </a:lnSpc>
                        <a:spcAft>
                          <a:spcPts val="1000"/>
                        </a:spcAft>
                      </a:pPr>
                      <a:r>
                        <a:rPr lang="en-US" sz="1800" b="1" dirty="0" err="1">
                          <a:solidFill>
                            <a:srgbClr val="000000"/>
                          </a:solidFill>
                          <a:effectLst/>
                          <a:highlight>
                            <a:srgbClr val="FFFFFF"/>
                          </a:highlight>
                        </a:rPr>
                        <a:t>AaG</a:t>
                      </a:r>
                      <a:endParaRPr lang="en-US" sz="18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dirty="0">
                          <a:solidFill>
                            <a:srgbClr val="000000"/>
                          </a:solidFill>
                          <a:effectLst/>
                          <a:highlight>
                            <a:srgbClr val="FFFFFF"/>
                          </a:highlight>
                        </a:rPr>
                        <a:t>117</a:t>
                      </a:r>
                      <a:endParaRPr lang="en-US" sz="18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15000"/>
                        </a:lnSpc>
                        <a:spcAft>
                          <a:spcPts val="1000"/>
                        </a:spcAft>
                      </a:pPr>
                      <a:r>
                        <a:rPr lang="fa-IR" sz="1800" b="1" dirty="0">
                          <a:solidFill>
                            <a:srgbClr val="000000"/>
                          </a:solidFill>
                          <a:effectLst/>
                          <a:highlight>
                            <a:srgbClr val="FFFFFF"/>
                          </a:highlight>
                          <a:cs typeface="B Mitra" panose="00000400000000000000" pitchFamily="2" charset="-78"/>
                        </a:rPr>
                        <a:t>شرایط ویژه</a:t>
                      </a:r>
                      <a:endParaRPr lang="en-US" sz="1800" b="1" dirty="0">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extLst>
                  <a:ext uri="{0D108BD9-81ED-4DB2-BD59-A6C34878D82A}">
                    <a16:rowId xmlns:a16="http://schemas.microsoft.com/office/drawing/2014/main" val="969693360"/>
                  </a:ext>
                </a:extLst>
              </a:tr>
            </a:tbl>
          </a:graphicData>
        </a:graphic>
      </p:graphicFrame>
    </p:spTree>
    <p:extLst>
      <p:ext uri="{BB962C8B-B14F-4D97-AF65-F5344CB8AC3E}">
        <p14:creationId xmlns:p14="http://schemas.microsoft.com/office/powerpoint/2010/main" val="3319164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A72AF-04AB-099B-D982-1F82CDFCB49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61EB2D4-A430-8E15-B100-A5436CC645DE}"/>
              </a:ext>
            </a:extLst>
          </p:cNvPr>
          <p:cNvSpPr>
            <a:spLocks noGrp="1"/>
          </p:cNvSpPr>
          <p:nvPr>
            <p:ph idx="1"/>
          </p:nvPr>
        </p:nvSpPr>
        <p:spPr/>
        <p:txBody>
          <a:bodyPr/>
          <a:lstStyle/>
          <a:p>
            <a:pPr algn="justLow" rtl="1"/>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مفهوم کد و کدگذاری </a:t>
            </a:r>
            <a:r>
              <a:rPr lang="fa-IR" sz="3200" dirty="0">
                <a:solidFill>
                  <a:schemeClr val="tx1"/>
                </a:solidFill>
                <a:latin typeface="Calibri" panose="020F0502020204030204" pitchFamily="34" charset="0"/>
                <a:ea typeface="Calibri" panose="020F0502020204030204" pitchFamily="34" charset="0"/>
                <a:cs typeface="B Mitra" panose="00000400000000000000" pitchFamily="2" charset="-78"/>
              </a:rPr>
              <a:t>در </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کتابداری و اطلاع‌رسانی مفهومی دیرپا و پرکاربرد است در حوزه کتاب و کتابداری هم به لحاظ محتوا و هم قوانین و مقررات تثبیت شده جهانی از تأخر بیشتری برخوردار است. نمونه بارز آن شابک (شماره استاندارد بین‌المللی کتاب) است</a:t>
            </a:r>
          </a:p>
          <a:p>
            <a:pPr algn="just" rtl="1">
              <a:lnSpc>
                <a:spcPct val="115000"/>
              </a:lnSpc>
              <a:spcAft>
                <a:spcPts val="1000"/>
              </a:spcAft>
            </a:pPr>
            <a:r>
              <a:rPr lang="fa-IR" sz="2800" dirty="0">
                <a:solidFill>
                  <a:schemeClr val="tx1"/>
                </a:solidFill>
                <a:effectLst/>
                <a:highlight>
                  <a:srgbClr val="FFFFFF"/>
                </a:highlight>
                <a:latin typeface="Calibri" panose="020F0502020204030204" pitchFamily="34" charset="0"/>
                <a:ea typeface="Calibri" panose="020F0502020204030204" pitchFamily="34" charset="0"/>
                <a:cs typeface="B Mitra" panose="00000400000000000000" pitchFamily="2" charset="-78"/>
              </a:rPr>
              <a:t>نمونه‌هایی دیگر از این دست مي‌توان به موارد زیر اشاره کرد:</a:t>
            </a:r>
            <a:endParaRPr lang="en-US" sz="2800" dirty="0">
              <a:solidFill>
                <a:schemeClr val="tx1"/>
              </a:solidFill>
              <a:effectLst/>
              <a:highlight>
                <a:srgbClr val="FFFFFF"/>
              </a:highlight>
              <a:latin typeface="Calibri" panose="020F0502020204030204" pitchFamily="34" charset="0"/>
              <a:ea typeface="Calibri" panose="020F0502020204030204" pitchFamily="34" charset="0"/>
              <a:cs typeface="B Mitra" panose="00000400000000000000" pitchFamily="2" charset="-78"/>
            </a:endParaRPr>
          </a:p>
          <a:p>
            <a:pPr marL="342900" lvl="0" indent="-342900" algn="just" rtl="1">
              <a:lnSpc>
                <a:spcPct val="115000"/>
              </a:lnSpc>
              <a:buFont typeface="Times New Roman" panose="02020603050405020304" pitchFamily="18" charset="0"/>
              <a:buChar char="-"/>
            </a:pPr>
            <a:r>
              <a:rPr lang="fa-IR" sz="2800" dirty="0">
                <a:solidFill>
                  <a:schemeClr val="tx1"/>
                </a:solidFill>
                <a:effectLst/>
                <a:highlight>
                  <a:srgbClr val="FFFFFF"/>
                </a:highlight>
                <a:latin typeface="BLotus"/>
                <a:ea typeface="Times New Roman" panose="02020603050405020304" pitchFamily="18" charset="0"/>
                <a:cs typeface="B Mitra" panose="00000400000000000000" pitchFamily="2" charset="-78"/>
              </a:rPr>
              <a:t>شماره استاندارد بین‌المللی پیایندها (شاپا) (آی.اس.اس.ان)</a:t>
            </a:r>
            <a:endParaRPr lang="en-US" sz="2800" dirty="0">
              <a:solidFill>
                <a:schemeClr val="tx1"/>
              </a:solidFill>
              <a:effectLst/>
              <a:highlight>
                <a:srgbClr val="FFFFFF"/>
              </a:highlight>
              <a:latin typeface="BLotus"/>
              <a:ea typeface="Times New Roman" panose="02020603050405020304" pitchFamily="18" charset="0"/>
              <a:cs typeface="B Mitra" panose="00000400000000000000" pitchFamily="2" charset="-78"/>
            </a:endParaRPr>
          </a:p>
          <a:p>
            <a:pPr marL="342900" lvl="0" indent="-342900" algn="just" rtl="1">
              <a:lnSpc>
                <a:spcPct val="115000"/>
              </a:lnSpc>
              <a:spcAft>
                <a:spcPts val="1000"/>
              </a:spcAft>
              <a:buFont typeface="Times New Roman" panose="02020603050405020304" pitchFamily="18" charset="0"/>
              <a:buChar char="-"/>
            </a:pPr>
            <a:r>
              <a:rPr lang="fa-IR" sz="2800" dirty="0">
                <a:solidFill>
                  <a:schemeClr val="tx1"/>
                </a:solidFill>
                <a:effectLst/>
                <a:highlight>
                  <a:srgbClr val="FFFFFF"/>
                </a:highlight>
                <a:latin typeface="BLotus"/>
                <a:ea typeface="Times New Roman" panose="02020603050405020304" pitchFamily="18" charset="0"/>
                <a:cs typeface="B Mitra" panose="00000400000000000000" pitchFamily="2" charset="-78"/>
              </a:rPr>
              <a:t>شماره استاندارد بین‌المللی مستندها (آی.اس.اِی.دی.ان.) (شابم)</a:t>
            </a:r>
            <a:endParaRPr lang="en-US" sz="2800" dirty="0">
              <a:solidFill>
                <a:schemeClr val="tx1"/>
              </a:solidFill>
              <a:effectLst/>
              <a:highlight>
                <a:srgbClr val="FFFFFF"/>
              </a:highlight>
              <a:latin typeface="BLotus"/>
              <a:ea typeface="Times New Roman" panose="02020603050405020304" pitchFamily="18" charset="0"/>
              <a:cs typeface="B Mitra" panose="00000400000000000000" pitchFamily="2" charset="-78"/>
            </a:endParaRPr>
          </a:p>
        </p:txBody>
      </p:sp>
    </p:spTree>
    <p:extLst>
      <p:ext uri="{BB962C8B-B14F-4D97-AF65-F5344CB8AC3E}">
        <p14:creationId xmlns:p14="http://schemas.microsoft.com/office/powerpoint/2010/main" val="400500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24151-31AB-1AED-1ADE-5B91B45175A5}"/>
              </a:ext>
            </a:extLst>
          </p:cNvPr>
          <p:cNvSpPr>
            <a:spLocks noGrp="1"/>
          </p:cNvSpPr>
          <p:nvPr>
            <p:ph type="title"/>
          </p:nvPr>
        </p:nvSpPr>
        <p:spPr/>
        <p:txBody>
          <a:bodyPr>
            <a:normAutofit/>
          </a:bodyPr>
          <a:lstStyle/>
          <a:p>
            <a:pPr algn="r" rtl="1"/>
            <a:r>
              <a:rPr lang="fa-IR" sz="4900" b="1" dirty="0">
                <a:latin typeface="Calibri" panose="020F0502020204030204" pitchFamily="34" charset="0"/>
                <a:ea typeface="Calibri" panose="020F0502020204030204" pitchFamily="34" charset="0"/>
                <a:cs typeface="B Nazanin" panose="00000400000000000000" pitchFamily="2" charset="-78"/>
              </a:rPr>
              <a:t>روشهای کدگذاری</a:t>
            </a:r>
            <a:br>
              <a:rPr lang="fa-IR" sz="3600" b="1" dirty="0">
                <a:latin typeface="Calibri" panose="020F0502020204030204" pitchFamily="34" charset="0"/>
                <a:ea typeface="Calibri" panose="020F0502020204030204" pitchFamily="34" charset="0"/>
                <a:cs typeface="B Nazanin" panose="00000400000000000000" pitchFamily="2" charset="-78"/>
              </a:rPr>
            </a:br>
            <a:r>
              <a:rPr lang="fa-IR" sz="3600" b="1" dirty="0">
                <a:latin typeface="Calibri" panose="020F0502020204030204" pitchFamily="34" charset="0"/>
                <a:ea typeface="Calibri" panose="020F0502020204030204" pitchFamily="34" charset="0"/>
                <a:cs typeface="B Nazanin" panose="00000400000000000000" pitchFamily="2" charset="-78"/>
              </a:rPr>
              <a:t>ردیف- قفسه: </a:t>
            </a:r>
            <a:endParaRPr lang="en-US" sz="3600" dirty="0"/>
          </a:p>
        </p:txBody>
      </p:sp>
      <p:sp>
        <p:nvSpPr>
          <p:cNvPr id="3" name="Content Placeholder 2">
            <a:extLst>
              <a:ext uri="{FF2B5EF4-FFF2-40B4-BE49-F238E27FC236}">
                <a16:creationId xmlns:a16="http://schemas.microsoft.com/office/drawing/2014/main" id="{BD06A670-B614-3E27-C487-7EF75988D671}"/>
              </a:ext>
            </a:extLst>
          </p:cNvPr>
          <p:cNvSpPr>
            <a:spLocks noGrp="1"/>
          </p:cNvSpPr>
          <p:nvPr>
            <p:ph idx="1"/>
          </p:nvPr>
        </p:nvSpPr>
        <p:spPr/>
        <p:txBody>
          <a:bodyPr>
            <a:normAutofit lnSpcReduction="10000"/>
          </a:bodyPr>
          <a:lstStyle/>
          <a:p>
            <a:pPr algn="just" rtl="1">
              <a:lnSpc>
                <a:spcPct val="115000"/>
              </a:lnSpc>
              <a:spcAft>
                <a:spcPts val="1000"/>
              </a:spcAft>
              <a:tabLst>
                <a:tab pos="114300" algn="l"/>
              </a:tabLst>
            </a:pPr>
            <a:r>
              <a:rPr lang="fa-IR" sz="2800" dirty="0">
                <a:solidFill>
                  <a:schemeClr val="tx1"/>
                </a:solidFill>
                <a:effectLst/>
                <a:latin typeface="Calibri" panose="020F0502020204030204" pitchFamily="34" charset="0"/>
                <a:ea typeface="Calibri" panose="020F0502020204030204" pitchFamily="34" charset="0"/>
                <a:cs typeface="B Nazanin" panose="00000400000000000000" pitchFamily="2" charset="-78"/>
              </a:rPr>
              <a:t>در این روش، به «ردیف» و محل یکایک کارتن‌های آن، شماره‌ای داده می‌شود. مثلاً جعبه‌ای که در ردیف 5 و مکان 47 بایگانی شده، به شکل 0547 (یا 47-5 یا 47-05 یا 47/5 و...) شماره‌گذاری می‌شود. </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1000"/>
              </a:spcAft>
              <a:tabLst>
                <a:tab pos="114300" algn="l"/>
              </a:tabLst>
            </a:pPr>
            <a:r>
              <a:rPr lang="fa-IR" sz="2800" dirty="0">
                <a:solidFill>
                  <a:schemeClr val="tx1"/>
                </a:solidFill>
                <a:effectLst/>
                <a:latin typeface="Calibri" panose="020F0502020204030204" pitchFamily="34" charset="0"/>
                <a:ea typeface="Calibri" panose="020F0502020204030204" pitchFamily="34" charset="0"/>
                <a:cs typeface="B Nazanin" panose="00000400000000000000" pitchFamily="2" charset="-78"/>
              </a:rPr>
              <a:t>ساده است؛ زیرا کاربر، فقط با دو کد روبروست.</a:t>
            </a:r>
          </a:p>
          <a:p>
            <a:pPr algn="just" rtl="1">
              <a:lnSpc>
                <a:spcPct val="115000"/>
              </a:lnSpc>
              <a:spcAft>
                <a:spcPts val="1000"/>
              </a:spcAft>
              <a:tabLst>
                <a:tab pos="114300" algn="l"/>
              </a:tabLst>
            </a:pPr>
            <a:r>
              <a:rPr lang="fa-IR" sz="2800" dirty="0">
                <a:solidFill>
                  <a:schemeClr val="tx1"/>
                </a:solidFill>
                <a:effectLst/>
                <a:latin typeface="Calibri" panose="020F0502020204030204" pitchFamily="34" charset="0"/>
                <a:ea typeface="Calibri" panose="020F0502020204030204" pitchFamily="34" charset="0"/>
                <a:cs typeface="B Nazanin" panose="00000400000000000000" pitchFamily="2" charset="-78"/>
              </a:rPr>
              <a:t>یادگیری انبوه کدها مشکل است. برای مثال، فضای ردیفی که از 25 بخش، 7 قفسه و 12 جعبه تشکیل شده، از 1 تا 2100 شماره‌گذاری می‌شود. برای شماره‌گذاری یک مخزن بزرگ، چقدر شماره لازم است؟</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dirty="0"/>
          </a:p>
        </p:txBody>
      </p:sp>
    </p:spTree>
    <p:extLst>
      <p:ext uri="{BB962C8B-B14F-4D97-AF65-F5344CB8AC3E}">
        <p14:creationId xmlns:p14="http://schemas.microsoft.com/office/powerpoint/2010/main" val="1442396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F24FB-CC99-862B-FF92-808858CA67FF}"/>
              </a:ext>
            </a:extLst>
          </p:cNvPr>
          <p:cNvSpPr>
            <a:spLocks noGrp="1"/>
          </p:cNvSpPr>
          <p:nvPr>
            <p:ph type="title"/>
          </p:nvPr>
        </p:nvSpPr>
        <p:spPr/>
        <p:txBody>
          <a:bodyPr>
            <a:normAutofit/>
          </a:bodyPr>
          <a:lstStyle/>
          <a:p>
            <a:pPr algn="r" rtl="1"/>
            <a:r>
              <a:rPr lang="fa-IR" sz="3600" b="1" dirty="0">
                <a:latin typeface="Calibri" panose="020F0502020204030204" pitchFamily="34" charset="0"/>
                <a:ea typeface="Calibri" panose="020F0502020204030204" pitchFamily="34" charset="0"/>
                <a:cs typeface="B Nazanin" panose="00000400000000000000" pitchFamily="2" charset="-78"/>
              </a:rPr>
              <a:t>ردیف- بخش- مکان: </a:t>
            </a:r>
            <a:endParaRPr lang="en-US" sz="3600" dirty="0"/>
          </a:p>
        </p:txBody>
      </p:sp>
      <p:sp>
        <p:nvSpPr>
          <p:cNvPr id="3" name="Content Placeholder 2">
            <a:extLst>
              <a:ext uri="{FF2B5EF4-FFF2-40B4-BE49-F238E27FC236}">
                <a16:creationId xmlns:a16="http://schemas.microsoft.com/office/drawing/2014/main" id="{5B643DE2-B794-BBF3-BD75-AE02C48E00EA}"/>
              </a:ext>
            </a:extLst>
          </p:cNvPr>
          <p:cNvSpPr>
            <a:spLocks noGrp="1"/>
          </p:cNvSpPr>
          <p:nvPr>
            <p:ph idx="1"/>
          </p:nvPr>
        </p:nvSpPr>
        <p:spPr/>
        <p:txBody>
          <a:bodyPr>
            <a:normAutofit/>
          </a:bodyPr>
          <a:lstStyle/>
          <a:p>
            <a:pPr algn="just" rtl="1">
              <a:lnSpc>
                <a:spcPct val="115000"/>
              </a:lnSpc>
              <a:spcAft>
                <a:spcPts val="1000"/>
              </a:spcAft>
              <a:tabLst>
                <a:tab pos="114300" algn="l"/>
                <a:tab pos="1654810" algn="l"/>
              </a:tabLst>
            </a:pPr>
            <a:r>
              <a:rPr lang="fa-IR" sz="28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بخش‌ها، در درون «ردیف» قرار دارد و به هر یک، شماره‌ای تعلق می‌گیرد. هر بخش هم به مکان‌ها یا فضاهائی تقسیم می‌شود که تک‌تک آنها دارای شماره است.</a:t>
            </a:r>
            <a:endParaRPr lang="en-US" sz="28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just" rtl="1">
              <a:lnSpc>
                <a:spcPct val="115000"/>
              </a:lnSpc>
              <a:spcAft>
                <a:spcPts val="1000"/>
              </a:spcAft>
              <a:tabLst>
                <a:tab pos="114300" algn="l"/>
                <a:tab pos="1654810" algn="l"/>
              </a:tabLst>
            </a:pPr>
            <a:r>
              <a:rPr lang="fa-IR" sz="28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شمارة «مکان» یک بخش، با هفت قفسه که در هر قفسه، دوازده جعبه دارد، از 1 تا 48 خواهد بود. به این ترتیب جعبه‌ای که در ردیف 15، بخش 12 و مکان 47 قراردارد، به شکل 051247 (یا 47-12-5 یا 47/12/05 یا 47/12/5) نوشته می‌شود. </a:t>
            </a:r>
          </a:p>
          <a:p>
            <a:pPr algn="just" rtl="1">
              <a:lnSpc>
                <a:spcPct val="115000"/>
              </a:lnSpc>
              <a:spcAft>
                <a:spcPts val="1000"/>
              </a:spcAft>
              <a:tabLst>
                <a:tab pos="114300" algn="l"/>
                <a:tab pos="1654810" algn="l"/>
              </a:tabLst>
            </a:pPr>
            <a:r>
              <a:rPr lang="fa-IR" sz="28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«کد سه‌جزئی» اندکی طولانی به نظر می‌رسد؛ اما بازیابی را تسریع می‌کند.</a:t>
            </a:r>
            <a:endParaRPr lang="en-US" sz="28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p:txBody>
      </p:sp>
    </p:spTree>
    <p:extLst>
      <p:ext uri="{BB962C8B-B14F-4D97-AF65-F5344CB8AC3E}">
        <p14:creationId xmlns:p14="http://schemas.microsoft.com/office/powerpoint/2010/main" val="3031327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9C7F7-A296-4A60-D681-0440C5061851}"/>
              </a:ext>
            </a:extLst>
          </p:cNvPr>
          <p:cNvSpPr>
            <a:spLocks noGrp="1"/>
          </p:cNvSpPr>
          <p:nvPr>
            <p:ph type="title"/>
          </p:nvPr>
        </p:nvSpPr>
        <p:spPr/>
        <p:txBody>
          <a:bodyPr>
            <a:normAutofit/>
          </a:bodyPr>
          <a:lstStyle/>
          <a:p>
            <a:pPr algn="r" rtl="1"/>
            <a:r>
              <a:rPr lang="fa-IR" sz="3600" b="1" dirty="0">
                <a:latin typeface="Calibri" panose="020F0502020204030204" pitchFamily="34" charset="0"/>
                <a:ea typeface="Calibri" panose="020F0502020204030204" pitchFamily="34" charset="0"/>
                <a:cs typeface="B Nazanin" panose="00000400000000000000" pitchFamily="2" charset="-78"/>
              </a:rPr>
              <a:t>ردیف- بخش- قفسه- مکان</a:t>
            </a:r>
            <a:endParaRPr lang="en-US" sz="3600" dirty="0"/>
          </a:p>
        </p:txBody>
      </p:sp>
      <p:sp>
        <p:nvSpPr>
          <p:cNvPr id="3" name="Content Placeholder 2">
            <a:extLst>
              <a:ext uri="{FF2B5EF4-FFF2-40B4-BE49-F238E27FC236}">
                <a16:creationId xmlns:a16="http://schemas.microsoft.com/office/drawing/2014/main" id="{B8E92510-A1B1-43E6-A728-91ECFD34CAED}"/>
              </a:ext>
            </a:extLst>
          </p:cNvPr>
          <p:cNvSpPr>
            <a:spLocks noGrp="1"/>
          </p:cNvSpPr>
          <p:nvPr>
            <p:ph idx="1"/>
          </p:nvPr>
        </p:nvSpPr>
        <p:spPr/>
        <p:txBody>
          <a:bodyPr>
            <a:normAutofit fontScale="92500" lnSpcReduction="10000"/>
          </a:bodyPr>
          <a:lstStyle/>
          <a:p>
            <a:pPr algn="just" rtl="1">
              <a:lnSpc>
                <a:spcPct val="115000"/>
              </a:lnSpc>
              <a:spcAft>
                <a:spcPts val="1000"/>
              </a:spcAft>
              <a:tabLst>
                <a:tab pos="114300" algn="l"/>
              </a:tabLst>
            </a:pP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چهارمین عامل در تشخیص محل جعبه‌ها، «شماره ‌قفسه» است.</a:t>
            </a:r>
          </a:p>
          <a:p>
            <a:pPr algn="just" rtl="1">
              <a:lnSpc>
                <a:spcPct val="115000"/>
              </a:lnSpc>
              <a:spcAft>
                <a:spcPts val="1000"/>
              </a:spcAft>
              <a:tabLst>
                <a:tab pos="114300" algn="l"/>
              </a:tabLst>
            </a:pP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اگر جعبه‌ای در ردیف 5، بخش 12، قفسه 4 باشد، شمارة مکان آن از عدد 1 تا 12 خواهد بود و این طور نوشته می‌شود: 05120407 (یا 7-4-12-5 یا 07/04/12/05 یا 7/4/12/5 و .. ). </a:t>
            </a:r>
            <a:endParaRPr lang="en-US"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p>
            <a:pPr algn="just" rtl="1">
              <a:lnSpc>
                <a:spcPct val="115000"/>
              </a:lnSpc>
              <a:spcAft>
                <a:spcPts val="1000"/>
              </a:spcAft>
              <a:tabLst>
                <a:tab pos="114300" algn="l"/>
              </a:tabLst>
            </a:pP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در این روش مسئول مرکز اسناد، به‌سادگی می‌فهمد که آیا برای بازیابی یا انتقال کارتن، تجهیزات ویژه‌ای نیاز است یا خیر؟ </a:t>
            </a:r>
          </a:p>
          <a:p>
            <a:pPr algn="just" rtl="1">
              <a:lnSpc>
                <a:spcPct val="115000"/>
              </a:lnSpc>
              <a:spcAft>
                <a:spcPts val="1000"/>
              </a:spcAft>
              <a:tabLst>
                <a:tab pos="114300" algn="l"/>
              </a:tabLst>
            </a:pPr>
            <a:r>
              <a:rPr lang="fa-IR" sz="3200" dirty="0">
                <a:solidFill>
                  <a:schemeClr val="tx1"/>
                </a:solidFill>
                <a:latin typeface="Calibri" panose="020F0502020204030204" pitchFamily="34" charset="0"/>
                <a:ea typeface="Calibri" panose="020F0502020204030204" pitchFamily="34" charset="0"/>
                <a:cs typeface="B Mitra" panose="00000400000000000000" pitchFamily="2" charset="-78"/>
              </a:rPr>
              <a:t>ایراد: </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طولانی است و یادآوردی ترتیب سخت است و اجزای آن دشواری است</a:t>
            </a:r>
          </a:p>
        </p:txBody>
      </p:sp>
    </p:spTree>
    <p:extLst>
      <p:ext uri="{BB962C8B-B14F-4D97-AF65-F5344CB8AC3E}">
        <p14:creationId xmlns:p14="http://schemas.microsoft.com/office/powerpoint/2010/main" val="3405518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82059-4C1B-D8F5-8A2D-777F03A1E6AA}"/>
              </a:ext>
            </a:extLst>
          </p:cNvPr>
          <p:cNvSpPr>
            <a:spLocks noGrp="1"/>
          </p:cNvSpPr>
          <p:nvPr>
            <p:ph type="title"/>
          </p:nvPr>
        </p:nvSpPr>
        <p:spPr/>
        <p:txBody>
          <a:bodyPr>
            <a:normAutofit/>
          </a:bodyPr>
          <a:lstStyle/>
          <a:p>
            <a:pPr algn="r" rtl="1"/>
            <a:r>
              <a:rPr lang="fa-IR" sz="3600" b="1" dirty="0">
                <a:latin typeface="Calibri" panose="020F0502020204030204" pitchFamily="34" charset="0"/>
                <a:ea typeface="Calibri" panose="020F0502020204030204" pitchFamily="34" charset="0"/>
                <a:cs typeface="B Nazanin" panose="00000400000000000000" pitchFamily="2" charset="-78"/>
              </a:rPr>
              <a:t>ردیف- بخش- قفسه</a:t>
            </a:r>
            <a:endParaRPr lang="en-US" sz="3600" dirty="0"/>
          </a:p>
        </p:txBody>
      </p:sp>
      <p:sp>
        <p:nvSpPr>
          <p:cNvPr id="3" name="Content Placeholder 2">
            <a:extLst>
              <a:ext uri="{FF2B5EF4-FFF2-40B4-BE49-F238E27FC236}">
                <a16:creationId xmlns:a16="http://schemas.microsoft.com/office/drawing/2014/main" id="{3E501CC6-25AC-E961-3576-3F3B71FED32C}"/>
              </a:ext>
            </a:extLst>
          </p:cNvPr>
          <p:cNvSpPr>
            <a:spLocks noGrp="1"/>
          </p:cNvSpPr>
          <p:nvPr>
            <p:ph idx="1"/>
          </p:nvPr>
        </p:nvSpPr>
        <p:spPr/>
        <p:txBody>
          <a:bodyPr>
            <a:normAutofit/>
          </a:bodyPr>
          <a:lstStyle/>
          <a:p>
            <a:pPr algn="justLow" rtl="1"/>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می‌توان با حذف </a:t>
            </a:r>
            <a:r>
              <a:rPr lang="fa-IR" sz="3200" dirty="0">
                <a:solidFill>
                  <a:schemeClr val="tx1"/>
                </a:solidFill>
                <a:cs typeface="B Mitra" panose="00000400000000000000" pitchFamily="2" charset="-78"/>
              </a:rPr>
              <a:t> </a:t>
            </a:r>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عامل «مکان»، نشانی را به سه جزء «ردیف- بخش- قفسه» محدود کرد. </a:t>
            </a:r>
          </a:p>
          <a:p>
            <a:pPr algn="justLow" rtl="1"/>
            <a:r>
              <a:rPr lang="fa-IR" sz="3200" dirty="0">
                <a:solidFill>
                  <a:schemeClr val="tx1"/>
                </a:solidFill>
                <a:effectLst/>
                <a:latin typeface="Calibri" panose="020F0502020204030204" pitchFamily="34" charset="0"/>
                <a:ea typeface="Calibri" panose="020F0502020204030204" pitchFamily="34" charset="0"/>
                <a:cs typeface="B Mitra" panose="00000400000000000000" pitchFamily="2" charset="-78"/>
              </a:rPr>
              <a:t>بنابراین جعبه‌ای با شمارة 050804، یکی از جعبه‌های ردیف 5، بخش 8 و قفسه 4 خواهد بود</a:t>
            </a:r>
            <a:endParaRPr lang="en-US" sz="3200" dirty="0">
              <a:solidFill>
                <a:schemeClr val="tx1"/>
              </a:solidFill>
              <a:cs typeface="B Mitra" panose="00000400000000000000" pitchFamily="2" charset="-78"/>
            </a:endParaRPr>
          </a:p>
        </p:txBody>
      </p:sp>
    </p:spTree>
    <p:extLst>
      <p:ext uri="{BB962C8B-B14F-4D97-AF65-F5344CB8AC3E}">
        <p14:creationId xmlns:p14="http://schemas.microsoft.com/office/powerpoint/2010/main" val="3292588030"/>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331</TotalTime>
  <Words>2274</Words>
  <Application>Microsoft Office PowerPoint</Application>
  <PresentationFormat>Widescreen</PresentationFormat>
  <Paragraphs>202</Paragraphs>
  <Slides>29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Arial</vt:lpstr>
      <vt:lpstr>B Mitra</vt:lpstr>
      <vt:lpstr>B Nazanin</vt:lpstr>
      <vt:lpstr>BLotus</vt:lpstr>
      <vt:lpstr>Calibri</vt:lpstr>
      <vt:lpstr>Calibri Light</vt:lpstr>
      <vt:lpstr>Symbol</vt:lpstr>
      <vt:lpstr>Tahoma</vt:lpstr>
      <vt:lpstr>Times New Roman</vt:lpstr>
      <vt:lpstr>Retrospect</vt:lpstr>
      <vt:lpstr>کدگذاری در آرشیو</vt:lpstr>
      <vt:lpstr>PowerPoint Presentation</vt:lpstr>
      <vt:lpstr>PowerPoint Presentation</vt:lpstr>
      <vt:lpstr>نمایی از تهیه کد برای آیین‌نامه </vt:lpstr>
      <vt:lpstr>PowerPoint Presentation</vt:lpstr>
      <vt:lpstr>روشهای کدگذاری ردیف- قفسه: </vt:lpstr>
      <vt:lpstr>ردیف- بخش- مکان: </vt:lpstr>
      <vt:lpstr>ردیف- بخش- قفسه- مکان</vt:lpstr>
      <vt:lpstr>ردیف- بخش- قفسه</vt:lpstr>
      <vt:lpstr>کدگذاری در آرشیو ملی ایران</vt:lpstr>
      <vt:lpstr>شماره بازيابي اسناد دستي </vt:lpstr>
      <vt:lpstr>PowerPoint Presentation</vt:lpstr>
      <vt:lpstr>PowerPoint Presentation</vt:lpstr>
      <vt:lpstr>PowerPoint Presentation</vt:lpstr>
      <vt:lpstr>PowerPoint Presentation</vt:lpstr>
      <vt:lpstr>شماره‌هاي بازيابي اسناد در سيستم رايانه‌اي شماره سند، شناسه سند، شماره بازیابی، شماره فيش و محل در آرشيو.</vt:lpstr>
      <vt:lpstr>PowerPoint Presentation</vt:lpstr>
      <vt:lpstr>PowerPoint Presentation</vt:lpstr>
      <vt:lpstr>PowerPoint Presentation</vt:lpstr>
      <vt:lpstr>PowerPoint Presentation</vt:lpstr>
      <vt:lpstr>شماره‌ها و کدهای مورد استفاده در فهرست‌نویسی توصیفی</vt:lpstr>
      <vt:lpstr>PowerPoint Presentation</vt:lpstr>
      <vt:lpstr>PowerPoint Presentation</vt:lpstr>
      <vt:lpstr>PowerPoint Presentation</vt:lpstr>
      <vt:lpstr>شناسه بین‌المللی آرشیوی</vt:lpstr>
      <vt:lpstr>PowerPoint Presentation</vt:lpstr>
      <vt:lpstr>کدگذاری مفهومی</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Gholamreza</dc:creator>
  <cp:lastModifiedBy>Gholamreza</cp:lastModifiedBy>
  <cp:revision>71</cp:revision>
  <dcterms:created xsi:type="dcterms:W3CDTF">2025-04-22T13:07:06Z</dcterms:created>
  <dcterms:modified xsi:type="dcterms:W3CDTF">2025-04-23T04:13:18Z</dcterms:modified>
</cp:coreProperties>
</file>